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331"/>
    <a:srgbClr val="1654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3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24444-6616-4FFD-9F56-B6B9A1DF5B82}" type="doc">
      <dgm:prSet loTypeId="urn:microsoft.com/office/officeart/2005/8/layout/pyramid2" loCatId="list" qsTypeId="urn:microsoft.com/office/officeart/2005/8/quickstyle/simple1" qsCatId="simple" csTypeId="urn:microsoft.com/office/officeart/2005/8/colors/accent1_2" csCatId="accent1" phldr="1"/>
      <dgm:spPr/>
    </dgm:pt>
    <dgm:pt modelId="{E4285C4C-4B96-4E3D-906A-275071C63453}">
      <dgm:prSet phldrT="[Texto]"/>
      <dgm:spPr/>
      <dgm:t>
        <a:bodyPr/>
        <a:lstStyle/>
        <a:p>
          <a:pPr algn="l"/>
          <a:r>
            <a:rPr lang="pt-BR" b="1" dirty="0"/>
            <a:t>CNC</a:t>
          </a:r>
        </a:p>
      </dgm:t>
    </dgm:pt>
    <dgm:pt modelId="{A4DACFBD-403A-4BBF-B6C3-4720BAC26472}" type="parTrans" cxnId="{5939C508-FDA8-485E-93D2-94BCA4D86AED}">
      <dgm:prSet/>
      <dgm:spPr/>
      <dgm:t>
        <a:bodyPr/>
        <a:lstStyle/>
        <a:p>
          <a:endParaRPr lang="pt-BR"/>
        </a:p>
      </dgm:t>
    </dgm:pt>
    <dgm:pt modelId="{AE20C098-8DD2-43CE-AB2F-B34F2855441B}" type="sibTrans" cxnId="{5939C508-FDA8-485E-93D2-94BCA4D86AED}">
      <dgm:prSet/>
      <dgm:spPr/>
      <dgm:t>
        <a:bodyPr/>
        <a:lstStyle/>
        <a:p>
          <a:endParaRPr lang="pt-BR"/>
        </a:p>
      </dgm:t>
    </dgm:pt>
    <dgm:pt modelId="{61DA2753-BC2B-4CB2-A4E9-27CEC845D3F9}">
      <dgm:prSet phldrT="[Texto]" custT="1"/>
      <dgm:spPr/>
      <dgm:t>
        <a:bodyPr/>
        <a:lstStyle/>
        <a:p>
          <a:pPr algn="l"/>
          <a:r>
            <a:rPr lang="pt-BR" sz="2800" b="1" dirty="0"/>
            <a:t>FENAVIST</a:t>
          </a:r>
        </a:p>
      </dgm:t>
    </dgm:pt>
    <dgm:pt modelId="{7C8EFDC7-00A3-4DBB-A4CA-79724FF24E46}" type="parTrans" cxnId="{F4251A52-EB93-4792-9D8C-C786FEC3164F}">
      <dgm:prSet/>
      <dgm:spPr/>
      <dgm:t>
        <a:bodyPr/>
        <a:lstStyle/>
        <a:p>
          <a:endParaRPr lang="pt-BR"/>
        </a:p>
      </dgm:t>
    </dgm:pt>
    <dgm:pt modelId="{C5EEC55C-D27B-40E4-B2DC-1BD3E469B87F}" type="sibTrans" cxnId="{F4251A52-EB93-4792-9D8C-C786FEC3164F}">
      <dgm:prSet/>
      <dgm:spPr/>
      <dgm:t>
        <a:bodyPr/>
        <a:lstStyle/>
        <a:p>
          <a:endParaRPr lang="pt-BR"/>
        </a:p>
      </dgm:t>
    </dgm:pt>
    <dgm:pt modelId="{FA55B61E-AEBF-4902-A877-C5EADE761391}">
      <dgm:prSet phldrT="[Texto]" custT="1"/>
      <dgm:spPr/>
      <dgm:t>
        <a:bodyPr/>
        <a:lstStyle/>
        <a:p>
          <a:pPr algn="l"/>
          <a:r>
            <a:rPr lang="pt-BR" sz="2400" b="1" dirty="0"/>
            <a:t>UNIONS</a:t>
          </a:r>
        </a:p>
      </dgm:t>
    </dgm:pt>
    <dgm:pt modelId="{92501459-8F8D-4FEF-963B-1A293517E610}" type="parTrans" cxnId="{C6666765-B30F-44B8-A94D-CD5B311E3187}">
      <dgm:prSet/>
      <dgm:spPr/>
      <dgm:t>
        <a:bodyPr/>
        <a:lstStyle/>
        <a:p>
          <a:endParaRPr lang="pt-BR"/>
        </a:p>
      </dgm:t>
    </dgm:pt>
    <dgm:pt modelId="{5A55E43B-9FD1-4D83-9659-434A9096111D}" type="sibTrans" cxnId="{C6666765-B30F-44B8-A94D-CD5B311E3187}">
      <dgm:prSet/>
      <dgm:spPr/>
      <dgm:t>
        <a:bodyPr/>
        <a:lstStyle/>
        <a:p>
          <a:endParaRPr lang="pt-BR"/>
        </a:p>
      </dgm:t>
    </dgm:pt>
    <dgm:pt modelId="{E218F94A-E6A2-4593-9C52-6A22B692EFD4}" type="pres">
      <dgm:prSet presAssocID="{6E324444-6616-4FFD-9F56-B6B9A1DF5B82}" presName="compositeShape" presStyleCnt="0">
        <dgm:presLayoutVars>
          <dgm:dir/>
          <dgm:resizeHandles/>
        </dgm:presLayoutVars>
      </dgm:prSet>
      <dgm:spPr/>
    </dgm:pt>
    <dgm:pt modelId="{8E3A9BE8-FE44-4076-A727-7D3D5C5888E1}" type="pres">
      <dgm:prSet presAssocID="{6E324444-6616-4FFD-9F56-B6B9A1DF5B82}" presName="pyramid" presStyleLbl="node1" presStyleIdx="0" presStyleCnt="1" custScaleX="119215" custScaleY="100000"/>
      <dgm:spPr>
        <a:solidFill>
          <a:srgbClr val="165491"/>
        </a:solidFill>
      </dgm:spPr>
    </dgm:pt>
    <dgm:pt modelId="{0522998B-13D2-423A-BFD1-C259EF38609A}" type="pres">
      <dgm:prSet presAssocID="{6E324444-6616-4FFD-9F56-B6B9A1DF5B82}" presName="theList" presStyleCnt="0"/>
      <dgm:spPr/>
    </dgm:pt>
    <dgm:pt modelId="{D6564975-6E92-4101-9A3A-E13A9937F260}" type="pres">
      <dgm:prSet presAssocID="{E4285C4C-4B96-4E3D-906A-275071C63453}" presName="aNode" presStyleLbl="fgAcc1" presStyleIdx="0" presStyleCnt="3" custLinFactNeighborX="-3148" custLinFactNeighborY="39333">
        <dgm:presLayoutVars>
          <dgm:bulletEnabled val="1"/>
        </dgm:presLayoutVars>
      </dgm:prSet>
      <dgm:spPr/>
    </dgm:pt>
    <dgm:pt modelId="{8847D591-D2C2-4442-8D7B-CE735445E923}" type="pres">
      <dgm:prSet presAssocID="{E4285C4C-4B96-4E3D-906A-275071C63453}" presName="aSpace" presStyleCnt="0"/>
      <dgm:spPr/>
    </dgm:pt>
    <dgm:pt modelId="{0BE41AA7-619E-47A4-B180-0F59CD1E1719}" type="pres">
      <dgm:prSet presAssocID="{61DA2753-BC2B-4CB2-A4E9-27CEC845D3F9}" presName="aNode" presStyleLbl="fgAcc1" presStyleIdx="1" presStyleCnt="3">
        <dgm:presLayoutVars>
          <dgm:bulletEnabled val="1"/>
        </dgm:presLayoutVars>
      </dgm:prSet>
      <dgm:spPr/>
    </dgm:pt>
    <dgm:pt modelId="{E95F7BD3-FED0-4281-9B23-71B421C6BE8F}" type="pres">
      <dgm:prSet presAssocID="{61DA2753-BC2B-4CB2-A4E9-27CEC845D3F9}" presName="aSpace" presStyleCnt="0"/>
      <dgm:spPr/>
    </dgm:pt>
    <dgm:pt modelId="{355F8BD3-839C-4A4E-9D13-CF7C4A0821B9}" type="pres">
      <dgm:prSet presAssocID="{FA55B61E-AEBF-4902-A877-C5EADE761391}" presName="aNode" presStyleLbl="fgAcc1" presStyleIdx="2" presStyleCnt="3" custLinFactNeighborX="1706" custLinFactNeighborY="5970">
        <dgm:presLayoutVars>
          <dgm:bulletEnabled val="1"/>
        </dgm:presLayoutVars>
      </dgm:prSet>
      <dgm:spPr/>
    </dgm:pt>
    <dgm:pt modelId="{E9A12F90-9ACE-4594-9597-52C52E1297F7}" type="pres">
      <dgm:prSet presAssocID="{FA55B61E-AEBF-4902-A877-C5EADE761391}" presName="aSpace" presStyleCnt="0"/>
      <dgm:spPr/>
    </dgm:pt>
  </dgm:ptLst>
  <dgm:cxnLst>
    <dgm:cxn modelId="{B3556E07-F5C8-46EE-8A8D-FCDC75AE3EBC}" type="presOf" srcId="{61DA2753-BC2B-4CB2-A4E9-27CEC845D3F9}" destId="{0BE41AA7-619E-47A4-B180-0F59CD1E1719}" srcOrd="0" destOrd="0" presId="urn:microsoft.com/office/officeart/2005/8/layout/pyramid2"/>
    <dgm:cxn modelId="{5939C508-FDA8-485E-93D2-94BCA4D86AED}" srcId="{6E324444-6616-4FFD-9F56-B6B9A1DF5B82}" destId="{E4285C4C-4B96-4E3D-906A-275071C63453}" srcOrd="0" destOrd="0" parTransId="{A4DACFBD-403A-4BBF-B6C3-4720BAC26472}" sibTransId="{AE20C098-8DD2-43CE-AB2F-B34F2855441B}"/>
    <dgm:cxn modelId="{E29E6228-B1A4-4AF3-AB37-EEB489E6B872}" type="presOf" srcId="{E4285C4C-4B96-4E3D-906A-275071C63453}" destId="{D6564975-6E92-4101-9A3A-E13A9937F260}" srcOrd="0" destOrd="0" presId="urn:microsoft.com/office/officeart/2005/8/layout/pyramid2"/>
    <dgm:cxn modelId="{06BCFE32-245B-4A75-9843-C841DA203DDC}" type="presOf" srcId="{6E324444-6616-4FFD-9F56-B6B9A1DF5B82}" destId="{E218F94A-E6A2-4593-9C52-6A22B692EFD4}" srcOrd="0" destOrd="0" presId="urn:microsoft.com/office/officeart/2005/8/layout/pyramid2"/>
    <dgm:cxn modelId="{C6666765-B30F-44B8-A94D-CD5B311E3187}" srcId="{6E324444-6616-4FFD-9F56-B6B9A1DF5B82}" destId="{FA55B61E-AEBF-4902-A877-C5EADE761391}" srcOrd="2" destOrd="0" parTransId="{92501459-8F8D-4FEF-963B-1A293517E610}" sibTransId="{5A55E43B-9FD1-4D83-9659-434A9096111D}"/>
    <dgm:cxn modelId="{F4251A52-EB93-4792-9D8C-C786FEC3164F}" srcId="{6E324444-6616-4FFD-9F56-B6B9A1DF5B82}" destId="{61DA2753-BC2B-4CB2-A4E9-27CEC845D3F9}" srcOrd="1" destOrd="0" parTransId="{7C8EFDC7-00A3-4DBB-A4CA-79724FF24E46}" sibTransId="{C5EEC55C-D27B-40E4-B2DC-1BD3E469B87F}"/>
    <dgm:cxn modelId="{330231D3-0222-4356-B105-3687E6DB8116}" type="presOf" srcId="{FA55B61E-AEBF-4902-A877-C5EADE761391}" destId="{355F8BD3-839C-4A4E-9D13-CF7C4A0821B9}" srcOrd="0" destOrd="0" presId="urn:microsoft.com/office/officeart/2005/8/layout/pyramid2"/>
    <dgm:cxn modelId="{E48EB0C8-CA74-49B6-942D-754BC0C1CED7}" type="presParOf" srcId="{E218F94A-E6A2-4593-9C52-6A22B692EFD4}" destId="{8E3A9BE8-FE44-4076-A727-7D3D5C5888E1}" srcOrd="0" destOrd="0" presId="urn:microsoft.com/office/officeart/2005/8/layout/pyramid2"/>
    <dgm:cxn modelId="{0EDA026C-BED5-492D-B15E-66787D85E527}" type="presParOf" srcId="{E218F94A-E6A2-4593-9C52-6A22B692EFD4}" destId="{0522998B-13D2-423A-BFD1-C259EF38609A}" srcOrd="1" destOrd="0" presId="urn:microsoft.com/office/officeart/2005/8/layout/pyramid2"/>
    <dgm:cxn modelId="{649018AC-6634-4AA2-8D11-F17C31A4A161}" type="presParOf" srcId="{0522998B-13D2-423A-BFD1-C259EF38609A}" destId="{D6564975-6E92-4101-9A3A-E13A9937F260}" srcOrd="0" destOrd="0" presId="urn:microsoft.com/office/officeart/2005/8/layout/pyramid2"/>
    <dgm:cxn modelId="{1E977538-A4C0-4ADC-9FA6-28BEA83FB669}" type="presParOf" srcId="{0522998B-13D2-423A-BFD1-C259EF38609A}" destId="{8847D591-D2C2-4442-8D7B-CE735445E923}" srcOrd="1" destOrd="0" presId="urn:microsoft.com/office/officeart/2005/8/layout/pyramid2"/>
    <dgm:cxn modelId="{8E21A754-CD19-41FF-8FA1-5B8D4BC787E7}" type="presParOf" srcId="{0522998B-13D2-423A-BFD1-C259EF38609A}" destId="{0BE41AA7-619E-47A4-B180-0F59CD1E1719}" srcOrd="2" destOrd="0" presId="urn:microsoft.com/office/officeart/2005/8/layout/pyramid2"/>
    <dgm:cxn modelId="{99524E0F-EFEA-48F2-A903-B6F796866C38}" type="presParOf" srcId="{0522998B-13D2-423A-BFD1-C259EF38609A}" destId="{E95F7BD3-FED0-4281-9B23-71B421C6BE8F}" srcOrd="3" destOrd="0" presId="urn:microsoft.com/office/officeart/2005/8/layout/pyramid2"/>
    <dgm:cxn modelId="{D2A111A0-192D-4304-ADD2-67801D15827B}" type="presParOf" srcId="{0522998B-13D2-423A-BFD1-C259EF38609A}" destId="{355F8BD3-839C-4A4E-9D13-CF7C4A0821B9}" srcOrd="4" destOrd="0" presId="urn:microsoft.com/office/officeart/2005/8/layout/pyramid2"/>
    <dgm:cxn modelId="{5148FA0C-A43B-44E0-8134-DD8B6657F85C}" type="presParOf" srcId="{0522998B-13D2-423A-BFD1-C259EF38609A}" destId="{E9A12F90-9ACE-4594-9597-52C52E1297F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A9BE8-FE44-4076-A727-7D3D5C5888E1}">
      <dsp:nvSpPr>
        <dsp:cNvPr id="0" name=""/>
        <dsp:cNvSpPr/>
      </dsp:nvSpPr>
      <dsp:spPr>
        <a:xfrm>
          <a:off x="1134027" y="0"/>
          <a:ext cx="5408193" cy="4536504"/>
        </a:xfrm>
        <a:prstGeom prst="triangle">
          <a:avLst/>
        </a:prstGeom>
        <a:solidFill>
          <a:srgbClr val="165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64975-6E92-4101-9A3A-E13A9937F260}">
      <dsp:nvSpPr>
        <dsp:cNvPr id="0" name=""/>
        <dsp:cNvSpPr/>
      </dsp:nvSpPr>
      <dsp:spPr>
        <a:xfrm>
          <a:off x="3745298" y="508885"/>
          <a:ext cx="2948727" cy="107387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pt-BR" sz="4400" b="1" kern="1200" dirty="0"/>
            <a:t>CNC</a:t>
          </a:r>
        </a:p>
      </dsp:txBody>
      <dsp:txXfrm>
        <a:off x="3797720" y="561307"/>
        <a:ext cx="2843883" cy="969031"/>
      </dsp:txXfrm>
    </dsp:sp>
    <dsp:sp modelId="{0BE41AA7-619E-47A4-B180-0F59CD1E1719}">
      <dsp:nvSpPr>
        <dsp:cNvPr id="0" name=""/>
        <dsp:cNvSpPr/>
      </dsp:nvSpPr>
      <dsp:spPr>
        <a:xfrm>
          <a:off x="3838124" y="1664196"/>
          <a:ext cx="2948727" cy="107387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t-BR" sz="2800" b="1" kern="1200" dirty="0"/>
            <a:t>FENAVIST</a:t>
          </a:r>
        </a:p>
      </dsp:txBody>
      <dsp:txXfrm>
        <a:off x="3890546" y="1716618"/>
        <a:ext cx="2843883" cy="969031"/>
      </dsp:txXfrm>
    </dsp:sp>
    <dsp:sp modelId="{355F8BD3-839C-4A4E-9D13-CF7C4A0821B9}">
      <dsp:nvSpPr>
        <dsp:cNvPr id="0" name=""/>
        <dsp:cNvSpPr/>
      </dsp:nvSpPr>
      <dsp:spPr>
        <a:xfrm>
          <a:off x="3888429" y="2880320"/>
          <a:ext cx="2948727" cy="107387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b="1" kern="1200" dirty="0"/>
            <a:t>UNIONS</a:t>
          </a:r>
        </a:p>
      </dsp:txBody>
      <dsp:txXfrm>
        <a:off x="3940851" y="2932742"/>
        <a:ext cx="2843883" cy="9690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9FDA01A-A295-4BCD-9E43-E7E98A4E8505}" type="datetimeFigureOut">
              <a:rPr lang="pt-BR" smtClean="0"/>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2A646D-83F1-4743-B8A9-708EDC6F29B8}" type="slidenum">
              <a:rPr lang="pt-BR" smtClean="0"/>
              <a:t>‹nº›</a:t>
            </a:fld>
            <a:endParaRPr lang="pt-BR"/>
          </a:p>
        </p:txBody>
      </p:sp>
    </p:spTree>
    <p:extLst>
      <p:ext uri="{BB962C8B-B14F-4D97-AF65-F5344CB8AC3E}">
        <p14:creationId xmlns:p14="http://schemas.microsoft.com/office/powerpoint/2010/main" val="372526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9FDA01A-A295-4BCD-9E43-E7E98A4E8505}" type="datetimeFigureOut">
              <a:rPr lang="pt-BR" smtClean="0"/>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2A646D-83F1-4743-B8A9-708EDC6F29B8}" type="slidenum">
              <a:rPr lang="pt-BR" smtClean="0"/>
              <a:t>‹nº›</a:t>
            </a:fld>
            <a:endParaRPr lang="pt-BR"/>
          </a:p>
        </p:txBody>
      </p:sp>
    </p:spTree>
    <p:extLst>
      <p:ext uri="{BB962C8B-B14F-4D97-AF65-F5344CB8AC3E}">
        <p14:creationId xmlns:p14="http://schemas.microsoft.com/office/powerpoint/2010/main" val="406173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9FDA01A-A295-4BCD-9E43-E7E98A4E8505}" type="datetimeFigureOut">
              <a:rPr lang="pt-BR" smtClean="0"/>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2A646D-83F1-4743-B8A9-708EDC6F29B8}" type="slidenum">
              <a:rPr lang="pt-BR" smtClean="0"/>
              <a:t>‹nº›</a:t>
            </a:fld>
            <a:endParaRPr lang="pt-BR"/>
          </a:p>
        </p:txBody>
      </p:sp>
    </p:spTree>
    <p:extLst>
      <p:ext uri="{BB962C8B-B14F-4D97-AF65-F5344CB8AC3E}">
        <p14:creationId xmlns:p14="http://schemas.microsoft.com/office/powerpoint/2010/main" val="266176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9FDA01A-A295-4BCD-9E43-E7E98A4E8505}" type="datetimeFigureOut">
              <a:rPr lang="pt-BR" smtClean="0"/>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2A646D-83F1-4743-B8A9-708EDC6F29B8}" type="slidenum">
              <a:rPr lang="pt-BR" smtClean="0"/>
              <a:t>‹nº›</a:t>
            </a:fld>
            <a:endParaRPr lang="pt-BR"/>
          </a:p>
        </p:txBody>
      </p:sp>
    </p:spTree>
    <p:extLst>
      <p:ext uri="{BB962C8B-B14F-4D97-AF65-F5344CB8AC3E}">
        <p14:creationId xmlns:p14="http://schemas.microsoft.com/office/powerpoint/2010/main" val="167616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9FDA01A-A295-4BCD-9E43-E7E98A4E8505}" type="datetimeFigureOut">
              <a:rPr lang="pt-BR" smtClean="0"/>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2A646D-83F1-4743-B8A9-708EDC6F29B8}" type="slidenum">
              <a:rPr lang="pt-BR" smtClean="0"/>
              <a:t>‹nº›</a:t>
            </a:fld>
            <a:endParaRPr lang="pt-BR"/>
          </a:p>
        </p:txBody>
      </p:sp>
    </p:spTree>
    <p:extLst>
      <p:ext uri="{BB962C8B-B14F-4D97-AF65-F5344CB8AC3E}">
        <p14:creationId xmlns:p14="http://schemas.microsoft.com/office/powerpoint/2010/main" val="400314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9FDA01A-A295-4BCD-9E43-E7E98A4E8505}" type="datetimeFigureOut">
              <a:rPr lang="pt-BR" smtClean="0"/>
              <a:t>30/06/2019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2A646D-83F1-4743-B8A9-708EDC6F29B8}" type="slidenum">
              <a:rPr lang="pt-BR" smtClean="0"/>
              <a:t>‹nº›</a:t>
            </a:fld>
            <a:endParaRPr lang="pt-BR"/>
          </a:p>
        </p:txBody>
      </p:sp>
    </p:spTree>
    <p:extLst>
      <p:ext uri="{BB962C8B-B14F-4D97-AF65-F5344CB8AC3E}">
        <p14:creationId xmlns:p14="http://schemas.microsoft.com/office/powerpoint/2010/main" val="410921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9FDA01A-A295-4BCD-9E43-E7E98A4E8505}" type="datetimeFigureOut">
              <a:rPr lang="pt-BR" smtClean="0"/>
              <a:t>30/06/2019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72A646D-83F1-4743-B8A9-708EDC6F29B8}" type="slidenum">
              <a:rPr lang="pt-BR" smtClean="0"/>
              <a:t>‹nº›</a:t>
            </a:fld>
            <a:endParaRPr lang="pt-BR"/>
          </a:p>
        </p:txBody>
      </p:sp>
    </p:spTree>
    <p:extLst>
      <p:ext uri="{BB962C8B-B14F-4D97-AF65-F5344CB8AC3E}">
        <p14:creationId xmlns:p14="http://schemas.microsoft.com/office/powerpoint/2010/main" val="365755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9FDA01A-A295-4BCD-9E43-E7E98A4E8505}" type="datetimeFigureOut">
              <a:rPr lang="pt-BR" smtClean="0"/>
              <a:t>30/06/2019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72A646D-83F1-4743-B8A9-708EDC6F29B8}" type="slidenum">
              <a:rPr lang="pt-BR" smtClean="0"/>
              <a:t>‹nº›</a:t>
            </a:fld>
            <a:endParaRPr lang="pt-BR"/>
          </a:p>
        </p:txBody>
      </p:sp>
    </p:spTree>
    <p:extLst>
      <p:ext uri="{BB962C8B-B14F-4D97-AF65-F5344CB8AC3E}">
        <p14:creationId xmlns:p14="http://schemas.microsoft.com/office/powerpoint/2010/main" val="256242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DA01A-A295-4BCD-9E43-E7E98A4E8505}" type="datetimeFigureOut">
              <a:rPr lang="pt-BR" smtClean="0"/>
              <a:t>30/06/2019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72A646D-83F1-4743-B8A9-708EDC6F29B8}" type="slidenum">
              <a:rPr lang="pt-BR" smtClean="0"/>
              <a:t>‹nº›</a:t>
            </a:fld>
            <a:endParaRPr lang="pt-BR"/>
          </a:p>
        </p:txBody>
      </p:sp>
    </p:spTree>
    <p:extLst>
      <p:ext uri="{BB962C8B-B14F-4D97-AF65-F5344CB8AC3E}">
        <p14:creationId xmlns:p14="http://schemas.microsoft.com/office/powerpoint/2010/main" val="105048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9FDA01A-A295-4BCD-9E43-E7E98A4E8505}" type="datetimeFigureOut">
              <a:rPr lang="pt-BR" smtClean="0"/>
              <a:t>30/06/2019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2A646D-83F1-4743-B8A9-708EDC6F29B8}" type="slidenum">
              <a:rPr lang="pt-BR" smtClean="0"/>
              <a:t>‹nº›</a:t>
            </a:fld>
            <a:endParaRPr lang="pt-BR"/>
          </a:p>
        </p:txBody>
      </p:sp>
    </p:spTree>
    <p:extLst>
      <p:ext uri="{BB962C8B-B14F-4D97-AF65-F5344CB8AC3E}">
        <p14:creationId xmlns:p14="http://schemas.microsoft.com/office/powerpoint/2010/main" val="223602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9FDA01A-A295-4BCD-9E43-E7E98A4E8505}" type="datetimeFigureOut">
              <a:rPr lang="pt-BR" smtClean="0"/>
              <a:t>30/06/2019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2A646D-83F1-4743-B8A9-708EDC6F29B8}" type="slidenum">
              <a:rPr lang="pt-BR" smtClean="0"/>
              <a:t>‹nº›</a:t>
            </a:fld>
            <a:endParaRPr lang="pt-BR"/>
          </a:p>
        </p:txBody>
      </p:sp>
    </p:spTree>
    <p:extLst>
      <p:ext uri="{BB962C8B-B14F-4D97-AF65-F5344CB8AC3E}">
        <p14:creationId xmlns:p14="http://schemas.microsoft.com/office/powerpoint/2010/main" val="211400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DA01A-A295-4BCD-9E43-E7E98A4E8505}" type="datetimeFigureOut">
              <a:rPr lang="pt-BR" smtClean="0"/>
              <a:t>30/06/2019</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A646D-83F1-4743-B8A9-708EDC6F29B8}" type="slidenum">
              <a:rPr lang="pt-BR" smtClean="0"/>
              <a:t>‹nº›</a:t>
            </a:fld>
            <a:endParaRPr lang="pt-BR"/>
          </a:p>
        </p:txBody>
      </p:sp>
    </p:spTree>
    <p:extLst>
      <p:ext uri="{BB962C8B-B14F-4D97-AF65-F5344CB8AC3E}">
        <p14:creationId xmlns:p14="http://schemas.microsoft.com/office/powerpoint/2010/main" val="1292634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jpeg"/><Relationship Id="rId4" Type="http://schemas.openxmlformats.org/officeDocument/2006/relationships/diagramLayout" Target="../diagrams/layout1.xm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s://wsf.org.br/" TargetMode="External"/><Relationship Id="rId4" Type="http://schemas.openxmlformats.org/officeDocument/2006/relationships/hyperlink" Target="http://wsf.org.br/wp-content/uploads/2019/04/ESTATUTO-SOCIAL.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www.sindesp-sc.org.br/" TargetMode="External"/><Relationship Id="rId3" Type="http://schemas.openxmlformats.org/officeDocument/2006/relationships/hyperlink" Target="mailto:secretaria@wsf.org.br" TargetMode="External"/><Relationship Id="rId7" Type="http://schemas.openxmlformats.org/officeDocument/2006/relationships/hyperlink" Target="https://www.segurpro.com.br/" TargetMode="External"/><Relationship Id="rId12"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www.sesvesp.com.br/" TargetMode="External"/><Relationship Id="rId5" Type="http://schemas.openxmlformats.org/officeDocument/2006/relationships/hyperlink" Target="http://www.fenavist.com.br/" TargetMode="External"/><Relationship Id="rId15" Type="http://schemas.openxmlformats.org/officeDocument/2006/relationships/hyperlink" Target="http://sindesp-pr.org.br/" TargetMode="External"/><Relationship Id="rId10" Type="http://schemas.openxmlformats.org/officeDocument/2006/relationships/image" Target="../media/image25.png"/><Relationship Id="rId4" Type="http://schemas.openxmlformats.org/officeDocument/2006/relationships/hyperlink" Target="http://wsf.org.br/" TargetMode="External"/><Relationship Id="rId9" Type="http://schemas.openxmlformats.org/officeDocument/2006/relationships/hyperlink" Target="http://www.seacgoias.com.br/sindesp/home/" TargetMode="External"/><Relationship Id="rId1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57225572-5479-4048-B458-D92777BAD9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p:spPr>
      </p:pic>
      <p:sp>
        <p:nvSpPr>
          <p:cNvPr id="10" name="AutoShape 4">
            <a:extLst>
              <a:ext uri="{FF2B5EF4-FFF2-40B4-BE49-F238E27FC236}">
                <a16:creationId xmlns:a16="http://schemas.microsoft.com/office/drawing/2014/main" id="{5EE7E93C-0260-48E4-9843-B308B2BB3767}"/>
              </a:ext>
            </a:extLst>
          </p:cNvPr>
          <p:cNvSpPr txBox="1">
            <a:spLocks noGrp="1" noChangeArrowheads="1"/>
          </p:cNvSpPr>
          <p:nvPr>
            <p:ph type="title"/>
          </p:nvPr>
        </p:nvSpPr>
        <p:spPr>
          <a:xfrm>
            <a:off x="-1533526" y="1187985"/>
            <a:ext cx="12211051" cy="1936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sz="3600" b="1" dirty="0">
                <a:solidFill>
                  <a:srgbClr val="AD8331"/>
                </a:solidFill>
              </a:rPr>
              <a:t>PRIVATE SECURITY IN BRAZIL:</a:t>
            </a:r>
            <a:br>
              <a:rPr lang="pt-BR" altLang="pt-BR" sz="3600" b="1" dirty="0">
                <a:solidFill>
                  <a:srgbClr val="AD8331"/>
                </a:solidFill>
              </a:rPr>
            </a:br>
            <a:r>
              <a:rPr lang="pt-BR" altLang="pt-BR" sz="3600" b="1" dirty="0">
                <a:solidFill>
                  <a:srgbClr val="AD8331"/>
                </a:solidFill>
              </a:rPr>
              <a:t>STRUCTURE, SCOPE AND </a:t>
            </a:r>
            <a:br>
              <a:rPr lang="pt-BR" altLang="pt-BR" sz="3600" b="1" dirty="0">
                <a:solidFill>
                  <a:srgbClr val="AD8331"/>
                </a:solidFill>
              </a:rPr>
            </a:br>
            <a:r>
              <a:rPr lang="pt-BR" altLang="pt-BR" sz="3600" b="1" dirty="0">
                <a:solidFill>
                  <a:srgbClr val="AD8331"/>
                </a:solidFill>
              </a:rPr>
              <a:t>UNION ORGANIZATION</a:t>
            </a:r>
          </a:p>
        </p:txBody>
      </p:sp>
      <p:sp>
        <p:nvSpPr>
          <p:cNvPr id="2" name="CaixaDeTexto 1">
            <a:extLst>
              <a:ext uri="{FF2B5EF4-FFF2-40B4-BE49-F238E27FC236}">
                <a16:creationId xmlns:a16="http://schemas.microsoft.com/office/drawing/2014/main" id="{422966FB-C78E-4FF2-832F-A877A74F71D0}"/>
              </a:ext>
            </a:extLst>
          </p:cNvPr>
          <p:cNvSpPr txBox="1"/>
          <p:nvPr/>
        </p:nvSpPr>
        <p:spPr>
          <a:xfrm>
            <a:off x="5715000" y="5605272"/>
            <a:ext cx="2221992" cy="923330"/>
          </a:xfrm>
          <a:prstGeom prst="rect">
            <a:avLst/>
          </a:prstGeom>
          <a:noFill/>
        </p:spPr>
        <p:txBody>
          <a:bodyPr wrap="square" rtlCol="0">
            <a:spAutoFit/>
          </a:bodyPr>
          <a:lstStyle/>
          <a:p>
            <a:pPr algn="r"/>
            <a:r>
              <a:rPr lang="pt-BR" dirty="0" err="1">
                <a:solidFill>
                  <a:srgbClr val="165491"/>
                </a:solidFill>
              </a:rPr>
              <a:t>Jerfferson</a:t>
            </a:r>
            <a:r>
              <a:rPr lang="pt-BR" dirty="0">
                <a:solidFill>
                  <a:srgbClr val="165491"/>
                </a:solidFill>
              </a:rPr>
              <a:t> Simões</a:t>
            </a:r>
          </a:p>
          <a:p>
            <a:pPr algn="r"/>
            <a:r>
              <a:rPr lang="pt-BR" dirty="0" err="1">
                <a:solidFill>
                  <a:srgbClr val="165491"/>
                </a:solidFill>
              </a:rPr>
              <a:t>Fenavist</a:t>
            </a:r>
            <a:r>
              <a:rPr lang="pt-BR" dirty="0">
                <a:solidFill>
                  <a:srgbClr val="165491"/>
                </a:solidFill>
              </a:rPr>
              <a:t> </a:t>
            </a:r>
            <a:r>
              <a:rPr lang="pt-BR" dirty="0" err="1">
                <a:solidFill>
                  <a:srgbClr val="165491"/>
                </a:solidFill>
              </a:rPr>
              <a:t>Director</a:t>
            </a:r>
            <a:r>
              <a:rPr lang="pt-BR" dirty="0">
                <a:solidFill>
                  <a:srgbClr val="165491"/>
                </a:solidFill>
              </a:rPr>
              <a:t> </a:t>
            </a:r>
          </a:p>
          <a:p>
            <a:pPr algn="r"/>
            <a:r>
              <a:rPr lang="pt-BR" dirty="0" err="1">
                <a:solidFill>
                  <a:srgbClr val="165491"/>
                </a:solidFill>
              </a:rPr>
              <a:t>President</a:t>
            </a:r>
            <a:r>
              <a:rPr lang="pt-BR" dirty="0">
                <a:solidFill>
                  <a:srgbClr val="165491"/>
                </a:solidFill>
              </a:rPr>
              <a:t> </a:t>
            </a:r>
            <a:r>
              <a:rPr lang="pt-BR" dirty="0" err="1">
                <a:solidFill>
                  <a:srgbClr val="165491"/>
                </a:solidFill>
              </a:rPr>
              <a:t>of</a:t>
            </a:r>
            <a:r>
              <a:rPr lang="pt-BR" dirty="0">
                <a:solidFill>
                  <a:srgbClr val="165491"/>
                </a:solidFill>
              </a:rPr>
              <a:t> WSF</a:t>
            </a:r>
          </a:p>
        </p:txBody>
      </p:sp>
      <p:pic>
        <p:nvPicPr>
          <p:cNvPr id="4" name="Imagem 3" descr="Uma imagem contendo texto&#10;&#10;Descrição gerada automaticamente">
            <a:extLst>
              <a:ext uri="{FF2B5EF4-FFF2-40B4-BE49-F238E27FC236}">
                <a16:creationId xmlns:a16="http://schemas.microsoft.com/office/drawing/2014/main" id="{AC3C052E-DF48-4D43-BB19-E2AB747D0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492" y="3088646"/>
            <a:ext cx="4032504" cy="2448024"/>
          </a:xfrm>
          <a:prstGeom prst="rect">
            <a:avLst/>
          </a:prstGeom>
        </p:spPr>
      </p:pic>
    </p:spTree>
    <p:extLst>
      <p:ext uri="{BB962C8B-B14F-4D97-AF65-F5344CB8AC3E}">
        <p14:creationId xmlns:p14="http://schemas.microsoft.com/office/powerpoint/2010/main" val="103099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82EC88E6-C7C1-42B8-999D-8CF6A7B2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10" name="Retângulo 9">
            <a:extLst>
              <a:ext uri="{FF2B5EF4-FFF2-40B4-BE49-F238E27FC236}">
                <a16:creationId xmlns:a16="http://schemas.microsoft.com/office/drawing/2014/main" id="{D8C3ED25-59CA-49A8-905D-4130E3F61F37}"/>
              </a:ext>
            </a:extLst>
          </p:cNvPr>
          <p:cNvSpPr/>
          <p:nvPr/>
        </p:nvSpPr>
        <p:spPr>
          <a:xfrm>
            <a:off x="319614" y="959548"/>
            <a:ext cx="6835787" cy="584775"/>
          </a:xfrm>
          <a:prstGeom prst="rect">
            <a:avLst/>
          </a:prstGeom>
        </p:spPr>
        <p:txBody>
          <a:bodyPr wrap="square">
            <a:spAutoFit/>
          </a:bodyPr>
          <a:lstStyle/>
          <a:p>
            <a:r>
              <a:rPr lang="en-US" sz="3200" b="1" dirty="0">
                <a:solidFill>
                  <a:srgbClr val="AD8331"/>
                </a:solidFill>
                <a:effectLst>
                  <a:outerShdw blurRad="38100" dist="38100" dir="2700000" algn="tl">
                    <a:srgbClr val="000000">
                      <a:alpha val="43137"/>
                    </a:srgbClr>
                  </a:outerShdw>
                </a:effectLst>
              </a:rPr>
              <a:t>Future (Statute of Private Security)</a:t>
            </a:r>
          </a:p>
        </p:txBody>
      </p:sp>
      <p:sp>
        <p:nvSpPr>
          <p:cNvPr id="2" name="Retângulo 1">
            <a:extLst>
              <a:ext uri="{FF2B5EF4-FFF2-40B4-BE49-F238E27FC236}">
                <a16:creationId xmlns:a16="http://schemas.microsoft.com/office/drawing/2014/main" id="{0D3E1752-2441-4478-AEFA-29F772807AE3}"/>
              </a:ext>
            </a:extLst>
          </p:cNvPr>
          <p:cNvSpPr/>
          <p:nvPr/>
        </p:nvSpPr>
        <p:spPr>
          <a:xfrm>
            <a:off x="319614" y="1997839"/>
            <a:ext cx="8407136" cy="5078313"/>
          </a:xfrm>
          <a:prstGeom prst="rect">
            <a:avLst/>
          </a:prstGeom>
        </p:spPr>
        <p:txBody>
          <a:bodyPr wrap="square">
            <a:spAutoFit/>
          </a:bodyPr>
          <a:lstStyle/>
          <a:p>
            <a:pPr marL="395478" indent="-285750" algn="just">
              <a:buFont typeface="Arial" panose="020B0604020202020204" pitchFamily="34" charset="0"/>
              <a:buChar char="•"/>
              <a:defRPr/>
            </a:pPr>
            <a:r>
              <a:rPr lang="en-US" sz="1600" dirty="0" err="1"/>
              <a:t>Fenavist</a:t>
            </a:r>
            <a:r>
              <a:rPr lang="en-US" sz="1600" dirty="0"/>
              <a:t> has developed, in recent years, a work of awareness of Brazilian parliamentarians, in order to approve the new Statute of Private Security. Already approved in the Federal Chamber and in the final phase of approval in the Federal Senate, the Law Project will modernize and update the current legislation, in force for 36 years, and therefore totally </a:t>
            </a:r>
            <a:r>
              <a:rPr lang="en-US" sz="1600" dirty="0" err="1"/>
              <a:t>laged</a:t>
            </a:r>
            <a:r>
              <a:rPr lang="en-US" sz="1600" dirty="0"/>
              <a:t> with regard to the needs of the country</a:t>
            </a:r>
            <a:r>
              <a:rPr lang="pt-BR" sz="1600" dirty="0"/>
              <a:t>.</a:t>
            </a:r>
          </a:p>
          <a:p>
            <a:pPr marL="395478" indent="-285750" algn="just">
              <a:buFont typeface="Arial" panose="020B0604020202020204" pitchFamily="34" charset="0"/>
              <a:buChar char="•"/>
              <a:defRPr/>
            </a:pPr>
            <a:endParaRPr lang="pt-BR" sz="1600" dirty="0"/>
          </a:p>
          <a:p>
            <a:pPr marL="395478" indent="-285750" algn="just">
              <a:buFont typeface="Arial" panose="020B0604020202020204" pitchFamily="34" charset="0"/>
              <a:buChar char="•"/>
              <a:defRPr/>
            </a:pPr>
            <a:r>
              <a:rPr lang="en-US" sz="1600" dirty="0"/>
              <a:t>The new law will establish a completely new legal regime, aiming to give more legal certainty to the industries constituted in the legal criteria and therefore will curb and criminalize more rigorously the </a:t>
            </a:r>
            <a:r>
              <a:rPr lang="en-US" sz="1600" dirty="0" err="1"/>
              <a:t>clandestinity</a:t>
            </a:r>
            <a:r>
              <a:rPr lang="pt-BR" sz="1600" dirty="0"/>
              <a:t>.</a:t>
            </a:r>
          </a:p>
          <a:p>
            <a:pPr marL="395478" indent="-285750" algn="just">
              <a:buFont typeface="Arial" panose="020B0604020202020204" pitchFamily="34" charset="0"/>
              <a:buChar char="•"/>
              <a:defRPr/>
            </a:pPr>
            <a:endParaRPr lang="pt-BR" sz="1600" dirty="0"/>
          </a:p>
          <a:p>
            <a:pPr marL="285750" indent="-285750" algn="just">
              <a:buFont typeface="Arial" panose="020B0604020202020204" pitchFamily="34" charset="0"/>
              <a:buChar char="•"/>
            </a:pPr>
            <a:r>
              <a:rPr lang="pt-BR" sz="1600" dirty="0"/>
              <a:t> </a:t>
            </a:r>
            <a:r>
              <a:rPr lang="en-US" sz="1600" dirty="0"/>
              <a:t>In addition, </a:t>
            </a:r>
            <a:r>
              <a:rPr lang="en-US" sz="1600" b="1" dirty="0"/>
              <a:t>new services will be included in private security and subject to Federal Police oversight, for example</a:t>
            </a:r>
            <a:r>
              <a:rPr lang="pt-BR" sz="1600" b="1" dirty="0"/>
              <a:t>:</a:t>
            </a:r>
          </a:p>
          <a:p>
            <a:pPr marL="285750" indent="-285750" algn="just">
              <a:buFont typeface="Arial" panose="020B0604020202020204" pitchFamily="34" charset="0"/>
              <a:buChar char="•"/>
            </a:pPr>
            <a:endParaRPr lang="pt-BR" sz="1600" dirty="0"/>
          </a:p>
          <a:p>
            <a:pPr marL="285750" indent="-285750" algn="just">
              <a:buFont typeface="Arial" panose="020B0604020202020204" pitchFamily="34" charset="0"/>
              <a:buChar char="•"/>
            </a:pPr>
            <a:r>
              <a:rPr lang="pt-BR" sz="1600" dirty="0"/>
              <a:t>– </a:t>
            </a:r>
            <a:r>
              <a:rPr lang="en-US" sz="1600" b="1" dirty="0"/>
              <a:t> Event security</a:t>
            </a:r>
            <a:r>
              <a:rPr lang="en-US" sz="1600" dirty="0"/>
              <a:t>: Unarmed or using only weapons of lesser offensive potential, prohibited the use of firearm</a:t>
            </a:r>
            <a:r>
              <a:rPr lang="pt-BR" sz="1600" dirty="0"/>
              <a:t>;</a:t>
            </a:r>
          </a:p>
          <a:p>
            <a:pPr marL="285750" indent="-285750" algn="just">
              <a:buFont typeface="Arial" panose="020B0604020202020204" pitchFamily="34" charset="0"/>
              <a:buChar char="•"/>
            </a:pPr>
            <a:r>
              <a:rPr lang="pt-BR" sz="1600" dirty="0"/>
              <a:t>– </a:t>
            </a:r>
            <a:r>
              <a:rPr lang="en-US" sz="1600" b="1" dirty="0"/>
              <a:t> Security in collective land, water and marine transport: </a:t>
            </a:r>
            <a:r>
              <a:rPr lang="en-US" sz="1600" dirty="0"/>
              <a:t>unarmed or using only weapons of lesser offensive potential, or, provided that there is express authorization from the Federal Police, with the use of a firearm</a:t>
            </a:r>
            <a:r>
              <a:rPr lang="pt-BR" sz="1600" dirty="0"/>
              <a:t>;</a:t>
            </a:r>
          </a:p>
          <a:p>
            <a:pPr marL="109728" indent="0">
              <a:buNone/>
              <a:defRPr/>
            </a:pPr>
            <a:r>
              <a:rPr lang="pt-BR" sz="1600" dirty="0"/>
              <a:t> </a:t>
            </a:r>
          </a:p>
          <a:p>
            <a:pPr marL="109728" indent="0" algn="just">
              <a:buNone/>
              <a:defRPr/>
            </a:pPr>
            <a:endParaRPr lang="pt-BR" sz="2000" dirty="0"/>
          </a:p>
        </p:txBody>
      </p:sp>
    </p:spTree>
    <p:extLst>
      <p:ext uri="{BB962C8B-B14F-4D97-AF65-F5344CB8AC3E}">
        <p14:creationId xmlns:p14="http://schemas.microsoft.com/office/powerpoint/2010/main" val="285968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82EC88E6-C7C1-42B8-999D-8CF6A7B2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10" name="Retângulo 9">
            <a:extLst>
              <a:ext uri="{FF2B5EF4-FFF2-40B4-BE49-F238E27FC236}">
                <a16:creationId xmlns:a16="http://schemas.microsoft.com/office/drawing/2014/main" id="{D8C3ED25-59CA-49A8-905D-4130E3F61F37}"/>
              </a:ext>
            </a:extLst>
          </p:cNvPr>
          <p:cNvSpPr/>
          <p:nvPr/>
        </p:nvSpPr>
        <p:spPr>
          <a:xfrm>
            <a:off x="319614" y="959548"/>
            <a:ext cx="6835787" cy="584775"/>
          </a:xfrm>
          <a:prstGeom prst="rect">
            <a:avLst/>
          </a:prstGeom>
        </p:spPr>
        <p:txBody>
          <a:bodyPr wrap="square">
            <a:spAutoFit/>
          </a:bodyPr>
          <a:lstStyle/>
          <a:p>
            <a:r>
              <a:rPr lang="en-US" sz="3200" b="1" dirty="0">
                <a:solidFill>
                  <a:srgbClr val="AD8331"/>
                </a:solidFill>
                <a:effectLst>
                  <a:outerShdw blurRad="38100" dist="38100" dir="2700000" algn="tl">
                    <a:srgbClr val="000000">
                      <a:alpha val="43137"/>
                    </a:srgbClr>
                  </a:outerShdw>
                </a:effectLst>
              </a:rPr>
              <a:t>Future (Statute of Private Security)</a:t>
            </a:r>
          </a:p>
        </p:txBody>
      </p:sp>
      <p:sp>
        <p:nvSpPr>
          <p:cNvPr id="2" name="Retângulo 1">
            <a:extLst>
              <a:ext uri="{FF2B5EF4-FFF2-40B4-BE49-F238E27FC236}">
                <a16:creationId xmlns:a16="http://schemas.microsoft.com/office/drawing/2014/main" id="{0D3E1752-2441-4478-AEFA-29F772807AE3}"/>
              </a:ext>
            </a:extLst>
          </p:cNvPr>
          <p:cNvSpPr/>
          <p:nvPr/>
        </p:nvSpPr>
        <p:spPr>
          <a:xfrm>
            <a:off x="319614" y="1997839"/>
            <a:ext cx="8407136" cy="4832092"/>
          </a:xfrm>
          <a:prstGeom prst="rect">
            <a:avLst/>
          </a:prstGeom>
        </p:spPr>
        <p:txBody>
          <a:bodyPr wrap="square">
            <a:spAutoFit/>
          </a:bodyPr>
          <a:lstStyle/>
          <a:p>
            <a:pPr marL="395478" indent="-285750" algn="just">
              <a:buFont typeface="Arial" panose="020B0604020202020204" pitchFamily="34" charset="0"/>
              <a:buChar char="•"/>
              <a:defRPr/>
            </a:pPr>
            <a:endParaRPr lang="pt-BR" sz="1600" dirty="0"/>
          </a:p>
          <a:p>
            <a:pPr marL="285750" indent="-285750" algn="just">
              <a:buFont typeface="Arial" panose="020B0604020202020204" pitchFamily="34" charset="0"/>
              <a:buChar char="•"/>
            </a:pPr>
            <a:r>
              <a:rPr lang="pt-BR" sz="1600" dirty="0"/>
              <a:t>– </a:t>
            </a:r>
            <a:r>
              <a:rPr lang="en-US" sz="1600" b="1" dirty="0"/>
              <a:t> Perimeter security in the walls and Sentry boxes of prisons: </a:t>
            </a:r>
            <a:r>
              <a:rPr lang="en-US" sz="1600" dirty="0"/>
              <a:t>unarmed, armed with a firearm or of lesser offensive potential</a:t>
            </a:r>
            <a:r>
              <a:rPr lang="pt-BR" sz="1600" dirty="0"/>
              <a:t>;</a:t>
            </a:r>
          </a:p>
          <a:p>
            <a:pPr marL="285750" indent="-285750" algn="just">
              <a:buFont typeface="Arial" panose="020B0604020202020204" pitchFamily="34" charset="0"/>
              <a:buChar char="•"/>
            </a:pPr>
            <a:r>
              <a:rPr lang="pt-BR" sz="1600" dirty="0"/>
              <a:t>– </a:t>
            </a:r>
            <a:r>
              <a:rPr lang="en-US" sz="1600" b="1" dirty="0"/>
              <a:t> Safety in conservation units: </a:t>
            </a:r>
            <a:r>
              <a:rPr lang="en-US" sz="1600" dirty="0"/>
              <a:t>unarmed, armed with a firearm or less offensive potential</a:t>
            </a:r>
            <a:r>
              <a:rPr lang="pt-BR" sz="1600" dirty="0"/>
              <a:t>;</a:t>
            </a:r>
          </a:p>
          <a:p>
            <a:pPr marL="285750" indent="-285750" algn="just">
              <a:buFont typeface="Arial" panose="020B0604020202020204" pitchFamily="34" charset="0"/>
              <a:buChar char="•"/>
            </a:pPr>
            <a:r>
              <a:rPr lang="pt-BR" sz="1600" dirty="0"/>
              <a:t>– </a:t>
            </a:r>
            <a:r>
              <a:rPr lang="en-US" sz="1600" b="1" dirty="0"/>
              <a:t> Monitoring of electronic security systems and tracking of cash, goods and values: </a:t>
            </a:r>
            <a:r>
              <a:rPr lang="en-US" sz="1600" dirty="0"/>
              <a:t>unarmed or using only weapons of lesser offensive potential, prohibited the use of firearm</a:t>
            </a:r>
            <a:r>
              <a:rPr lang="pt-BR" sz="1600" dirty="0"/>
              <a:t>;</a:t>
            </a:r>
          </a:p>
          <a:p>
            <a:pPr marL="285750" indent="-285750" algn="just">
              <a:buFont typeface="Arial" panose="020B0604020202020204" pitchFamily="34" charset="0"/>
              <a:buChar char="•"/>
            </a:pPr>
            <a:r>
              <a:rPr lang="pt-BR" sz="1600" dirty="0"/>
              <a:t>– </a:t>
            </a:r>
            <a:r>
              <a:rPr lang="en-US" sz="1600" b="1" dirty="0"/>
              <a:t> Risk management in cash transit operations, goods or values: </a:t>
            </a:r>
            <a:r>
              <a:rPr lang="en-US" sz="1600" dirty="0"/>
              <a:t>only unarmed, prohibited the use of firearm or less offensive potential</a:t>
            </a:r>
            <a:r>
              <a:rPr lang="pt-BR" sz="1600" dirty="0"/>
              <a:t>;</a:t>
            </a:r>
          </a:p>
          <a:p>
            <a:pPr marL="285750" indent="-285750" algn="just">
              <a:buFont typeface="Arial" panose="020B0604020202020204" pitchFamily="34" charset="0"/>
              <a:buChar char="•"/>
            </a:pPr>
            <a:r>
              <a:rPr lang="pt-BR" sz="1600" dirty="0"/>
              <a:t>– </a:t>
            </a:r>
            <a:r>
              <a:rPr lang="en-US" sz="1600" b="1" dirty="0"/>
              <a:t> Access control in ports and airports: </a:t>
            </a:r>
            <a:r>
              <a:rPr lang="en-US" sz="1600" dirty="0"/>
              <a:t>unarmed, armed with firearm or less offensive potential</a:t>
            </a:r>
            <a:r>
              <a:rPr lang="pt-BR" sz="1600" dirty="0"/>
              <a:t>;</a:t>
            </a:r>
          </a:p>
          <a:p>
            <a:pPr marL="285750" indent="-285750" algn="just">
              <a:buFont typeface="Arial" panose="020B0604020202020204" pitchFamily="34" charset="0"/>
              <a:buChar char="•"/>
            </a:pPr>
            <a:r>
              <a:rPr lang="pt-BR" sz="1600" dirty="0"/>
              <a:t>– </a:t>
            </a:r>
            <a:r>
              <a:rPr lang="en-US" sz="1600" b="1" dirty="0"/>
              <a:t>Express prediction allowing the securities transit industry to be able to </a:t>
            </a:r>
            <a:r>
              <a:rPr lang="en-US" sz="1600" dirty="0"/>
              <a:t>provide the storage, custody and processing services of the cash and the values of its customers</a:t>
            </a:r>
            <a:r>
              <a:rPr lang="pt-BR" sz="1600" dirty="0"/>
              <a:t>;</a:t>
            </a:r>
          </a:p>
          <a:p>
            <a:pPr marL="285750" indent="-285750" algn="just">
              <a:buFont typeface="Arial" panose="020B0604020202020204" pitchFamily="34" charset="0"/>
              <a:buChar char="•"/>
            </a:pPr>
            <a:r>
              <a:rPr lang="pt-BR" sz="1600" dirty="0"/>
              <a:t>– </a:t>
            </a:r>
            <a:r>
              <a:rPr lang="en-US" sz="1600" b="1" dirty="0"/>
              <a:t> Other services </a:t>
            </a:r>
            <a:r>
              <a:rPr lang="en-US" sz="1600" dirty="0"/>
              <a:t>that fall within the precepts of the new law, in the form of the regulation: unarmed, armed with a firearm or of lesser offensive potential, provided that there is express authorization from the Federal police</a:t>
            </a:r>
            <a:r>
              <a:rPr lang="pt-BR" sz="1600" dirty="0"/>
              <a:t>.</a:t>
            </a:r>
          </a:p>
          <a:p>
            <a:endParaRPr lang="pt-BR" sz="1600" dirty="0"/>
          </a:p>
          <a:p>
            <a:pPr algn="just"/>
            <a:endParaRPr lang="pt-BR" sz="1600" dirty="0"/>
          </a:p>
          <a:p>
            <a:pPr marL="109728" indent="0">
              <a:buNone/>
              <a:defRPr/>
            </a:pPr>
            <a:r>
              <a:rPr lang="pt-BR" sz="1600" dirty="0"/>
              <a:t> </a:t>
            </a:r>
          </a:p>
          <a:p>
            <a:pPr marL="109728" indent="0" algn="just">
              <a:buNone/>
              <a:defRPr/>
            </a:pPr>
            <a:endParaRPr lang="pt-BR" sz="2000" dirty="0"/>
          </a:p>
        </p:txBody>
      </p:sp>
    </p:spTree>
    <p:extLst>
      <p:ext uri="{BB962C8B-B14F-4D97-AF65-F5344CB8AC3E}">
        <p14:creationId xmlns:p14="http://schemas.microsoft.com/office/powerpoint/2010/main" val="169780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82EC88E6-C7C1-42B8-999D-8CF6A7B2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10" name="Retângulo 9">
            <a:extLst>
              <a:ext uri="{FF2B5EF4-FFF2-40B4-BE49-F238E27FC236}">
                <a16:creationId xmlns:a16="http://schemas.microsoft.com/office/drawing/2014/main" id="{D8C3ED25-59CA-49A8-905D-4130E3F61F37}"/>
              </a:ext>
            </a:extLst>
          </p:cNvPr>
          <p:cNvSpPr/>
          <p:nvPr/>
        </p:nvSpPr>
        <p:spPr>
          <a:xfrm>
            <a:off x="319614" y="959548"/>
            <a:ext cx="6835787" cy="584775"/>
          </a:xfrm>
          <a:prstGeom prst="rect">
            <a:avLst/>
          </a:prstGeom>
        </p:spPr>
        <p:txBody>
          <a:bodyPr wrap="square">
            <a:spAutoFit/>
          </a:bodyPr>
          <a:lstStyle/>
          <a:p>
            <a:r>
              <a:rPr lang="pt-BR" sz="3200" b="1" dirty="0">
                <a:solidFill>
                  <a:srgbClr val="AD8331"/>
                </a:solidFill>
                <a:effectLst>
                  <a:outerShdw blurRad="38100" dist="38100" dir="2700000" algn="tl">
                    <a:srgbClr val="000000">
                      <a:alpha val="43137"/>
                    </a:srgbClr>
                  </a:outerShdw>
                </a:effectLst>
              </a:rPr>
              <a:t>Union </a:t>
            </a:r>
            <a:r>
              <a:rPr lang="pt-BR" sz="3200" b="1" dirty="0" err="1">
                <a:solidFill>
                  <a:srgbClr val="AD8331"/>
                </a:solidFill>
                <a:effectLst>
                  <a:outerShdw blurRad="38100" dist="38100" dir="2700000" algn="tl">
                    <a:srgbClr val="000000">
                      <a:alpha val="43137"/>
                    </a:srgbClr>
                  </a:outerShdw>
                </a:effectLst>
              </a:rPr>
              <a:t>Organization</a:t>
            </a:r>
            <a:endParaRPr lang="pt-BR" b="1" dirty="0">
              <a:solidFill>
                <a:srgbClr val="AD8331"/>
              </a:solidFill>
              <a:effectLst>
                <a:outerShdw blurRad="38100" dist="38100" dir="2700000" algn="tl">
                  <a:srgbClr val="000000">
                    <a:alpha val="43137"/>
                  </a:srgbClr>
                </a:outerShdw>
              </a:effectLst>
            </a:endParaRPr>
          </a:p>
        </p:txBody>
      </p:sp>
      <p:graphicFrame>
        <p:nvGraphicFramePr>
          <p:cNvPr id="11" name="Espaço Reservado para Conteúdo 4">
            <a:extLst>
              <a:ext uri="{FF2B5EF4-FFF2-40B4-BE49-F238E27FC236}">
                <a16:creationId xmlns:a16="http://schemas.microsoft.com/office/drawing/2014/main" id="{8664BA09-5589-47D4-A87B-F8054C76CCF8}"/>
              </a:ext>
            </a:extLst>
          </p:cNvPr>
          <p:cNvGraphicFramePr>
            <a:graphicFrameLocks noGrp="1"/>
          </p:cNvGraphicFramePr>
          <p:nvPr>
            <p:ph idx="1"/>
            <p:extLst>
              <p:ext uri="{D42A27DB-BD31-4B8C-83A1-F6EECF244321}">
                <p14:modId xmlns:p14="http://schemas.microsoft.com/office/powerpoint/2010/main" val="2785752917"/>
              </p:ext>
            </p:extLst>
          </p:nvPr>
        </p:nvGraphicFramePr>
        <p:xfrm>
          <a:off x="539552" y="1627640"/>
          <a:ext cx="792088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m 1">
            <a:extLst>
              <a:ext uri="{FF2B5EF4-FFF2-40B4-BE49-F238E27FC236}">
                <a16:creationId xmlns:a16="http://schemas.microsoft.com/office/drawing/2014/main" id="{49E80D09-6A29-4580-BBB7-E431E19F3F0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17493" y="3637646"/>
            <a:ext cx="11525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6">
            <a:extLst>
              <a:ext uri="{FF2B5EF4-FFF2-40B4-BE49-F238E27FC236}">
                <a16:creationId xmlns:a16="http://schemas.microsoft.com/office/drawing/2014/main" id="{FB4CC59B-102D-4E7A-83D8-C4AE92FF3A3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2308909"/>
            <a:ext cx="10144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m 8">
            <a:extLst>
              <a:ext uri="{FF2B5EF4-FFF2-40B4-BE49-F238E27FC236}">
                <a16:creationId xmlns:a16="http://schemas.microsoft.com/office/drawing/2014/main" id="{8A2CB484-0F61-485D-B158-9AED93A7F16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06418" y="4685396"/>
            <a:ext cx="9350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69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82EC88E6-C7C1-42B8-999D-8CF6A7B2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10" name="Retângulo 9">
            <a:extLst>
              <a:ext uri="{FF2B5EF4-FFF2-40B4-BE49-F238E27FC236}">
                <a16:creationId xmlns:a16="http://schemas.microsoft.com/office/drawing/2014/main" id="{D8C3ED25-59CA-49A8-905D-4130E3F61F37}"/>
              </a:ext>
            </a:extLst>
          </p:cNvPr>
          <p:cNvSpPr/>
          <p:nvPr/>
        </p:nvSpPr>
        <p:spPr>
          <a:xfrm>
            <a:off x="319614" y="959548"/>
            <a:ext cx="6835787" cy="584775"/>
          </a:xfrm>
          <a:prstGeom prst="rect">
            <a:avLst/>
          </a:prstGeom>
        </p:spPr>
        <p:txBody>
          <a:bodyPr wrap="square">
            <a:spAutoFit/>
          </a:bodyPr>
          <a:lstStyle/>
          <a:p>
            <a:r>
              <a:rPr lang="pt-BR" sz="3200" b="1" dirty="0">
                <a:solidFill>
                  <a:srgbClr val="AD8331"/>
                </a:solidFill>
                <a:effectLst>
                  <a:outerShdw blurRad="38100" dist="38100" dir="2700000" algn="tl">
                    <a:srgbClr val="000000">
                      <a:alpha val="43137"/>
                    </a:srgbClr>
                  </a:outerShdw>
                </a:effectLst>
              </a:rPr>
              <a:t>Union </a:t>
            </a:r>
            <a:r>
              <a:rPr lang="pt-BR" sz="3200" b="1" dirty="0" err="1">
                <a:solidFill>
                  <a:srgbClr val="AD8331"/>
                </a:solidFill>
                <a:effectLst>
                  <a:outerShdw blurRad="38100" dist="38100" dir="2700000" algn="tl">
                    <a:srgbClr val="000000">
                      <a:alpha val="43137"/>
                    </a:srgbClr>
                  </a:outerShdw>
                </a:effectLst>
              </a:rPr>
              <a:t>Organization</a:t>
            </a:r>
            <a:endParaRPr lang="pt-BR" sz="3200" b="1" dirty="0">
              <a:solidFill>
                <a:srgbClr val="AD8331"/>
              </a:solidFill>
              <a:effectLst>
                <a:outerShdw blurRad="38100" dist="38100" dir="2700000" algn="tl">
                  <a:srgbClr val="000000">
                    <a:alpha val="43137"/>
                  </a:srgbClr>
                </a:outerShdw>
              </a:effectLst>
            </a:endParaRPr>
          </a:p>
        </p:txBody>
      </p:sp>
      <p:pic>
        <p:nvPicPr>
          <p:cNvPr id="4" name="Imagem 3">
            <a:extLst>
              <a:ext uri="{FF2B5EF4-FFF2-40B4-BE49-F238E27FC236}">
                <a16:creationId xmlns:a16="http://schemas.microsoft.com/office/drawing/2014/main" id="{D8986534-A87B-4B0F-97C5-67DA32516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06" y="1951999"/>
            <a:ext cx="4260681" cy="4231297"/>
          </a:xfrm>
          <a:prstGeom prst="rect">
            <a:avLst/>
          </a:prstGeom>
        </p:spPr>
      </p:pic>
      <p:sp>
        <p:nvSpPr>
          <p:cNvPr id="5" name="CaixaDeTexto 4">
            <a:extLst>
              <a:ext uri="{FF2B5EF4-FFF2-40B4-BE49-F238E27FC236}">
                <a16:creationId xmlns:a16="http://schemas.microsoft.com/office/drawing/2014/main" id="{15FD22F1-D60E-43D4-9392-5DE4CAE41816}"/>
              </a:ext>
            </a:extLst>
          </p:cNvPr>
          <p:cNvSpPr txBox="1"/>
          <p:nvPr/>
        </p:nvSpPr>
        <p:spPr>
          <a:xfrm>
            <a:off x="4696287" y="2352857"/>
            <a:ext cx="4260681"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a:t>In Brazil, both industries and workers have unions in all States</a:t>
            </a:r>
            <a:r>
              <a:rPr lang="pt-BR" dirty="0"/>
              <a:t>.</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a:t>The </a:t>
            </a:r>
            <a:r>
              <a:rPr lang="pt-BR" dirty="0" err="1"/>
              <a:t>entities</a:t>
            </a:r>
            <a:r>
              <a:rPr lang="pt-BR" dirty="0"/>
              <a:t> </a:t>
            </a:r>
            <a:r>
              <a:rPr lang="pt-BR" dirty="0" err="1"/>
              <a:t>negotiate</a:t>
            </a:r>
            <a:r>
              <a:rPr lang="pt-BR" dirty="0"/>
              <a:t> </a:t>
            </a:r>
            <a:r>
              <a:rPr lang="pt-BR" dirty="0" err="1"/>
              <a:t>collective</a:t>
            </a:r>
            <a:r>
              <a:rPr lang="pt-BR" dirty="0"/>
              <a:t> </a:t>
            </a:r>
            <a:r>
              <a:rPr lang="pt-BR" dirty="0" err="1"/>
              <a:t>labour</a:t>
            </a:r>
            <a:r>
              <a:rPr lang="pt-BR" dirty="0"/>
              <a:t> </a:t>
            </a:r>
            <a:r>
              <a:rPr lang="pt-BR" dirty="0" err="1"/>
              <a:t>conventions</a:t>
            </a:r>
            <a:r>
              <a:rPr lang="pt-BR" dirty="0"/>
              <a:t>.</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en-US" dirty="0"/>
              <a:t>When necessary, they work in partnership to defend the interests of the segment. One example is the Statute of Private Security</a:t>
            </a:r>
            <a:r>
              <a:rPr lang="pt-BR" dirty="0"/>
              <a:t>.</a:t>
            </a:r>
          </a:p>
        </p:txBody>
      </p:sp>
    </p:spTree>
    <p:extLst>
      <p:ext uri="{BB962C8B-B14F-4D97-AF65-F5344CB8AC3E}">
        <p14:creationId xmlns:p14="http://schemas.microsoft.com/office/powerpoint/2010/main" val="350709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82EC88E6-C7C1-42B8-999D-8CF6A7B2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10" name="Retângulo 9">
            <a:extLst>
              <a:ext uri="{FF2B5EF4-FFF2-40B4-BE49-F238E27FC236}">
                <a16:creationId xmlns:a16="http://schemas.microsoft.com/office/drawing/2014/main" id="{D8C3ED25-59CA-49A8-905D-4130E3F61F37}"/>
              </a:ext>
            </a:extLst>
          </p:cNvPr>
          <p:cNvSpPr/>
          <p:nvPr/>
        </p:nvSpPr>
        <p:spPr>
          <a:xfrm>
            <a:off x="319614" y="959548"/>
            <a:ext cx="6835787" cy="584775"/>
          </a:xfrm>
          <a:prstGeom prst="rect">
            <a:avLst/>
          </a:prstGeom>
        </p:spPr>
        <p:txBody>
          <a:bodyPr wrap="square">
            <a:spAutoFit/>
          </a:bodyPr>
          <a:lstStyle/>
          <a:p>
            <a:r>
              <a:rPr lang="pt-BR" sz="3200" b="1" dirty="0">
                <a:solidFill>
                  <a:srgbClr val="AD8331"/>
                </a:solidFill>
                <a:effectLst>
                  <a:outerShdw blurRad="38100" dist="38100" dir="2700000" algn="tl">
                    <a:srgbClr val="000000">
                      <a:alpha val="43137"/>
                    </a:srgbClr>
                  </a:outerShdw>
                </a:effectLst>
              </a:rPr>
              <a:t>Union </a:t>
            </a:r>
            <a:r>
              <a:rPr lang="pt-BR" sz="3200" b="1" dirty="0" err="1">
                <a:solidFill>
                  <a:srgbClr val="AD8331"/>
                </a:solidFill>
                <a:effectLst>
                  <a:outerShdw blurRad="38100" dist="38100" dir="2700000" algn="tl">
                    <a:srgbClr val="000000">
                      <a:alpha val="43137"/>
                    </a:srgbClr>
                  </a:outerShdw>
                </a:effectLst>
              </a:rPr>
              <a:t>Organization</a:t>
            </a:r>
            <a:endParaRPr lang="pt-BR" sz="3200" b="1" dirty="0">
              <a:solidFill>
                <a:srgbClr val="AD8331"/>
              </a:solidFill>
              <a:effectLst>
                <a:outerShdw blurRad="38100" dist="38100" dir="2700000" algn="tl">
                  <a:srgbClr val="000000">
                    <a:alpha val="43137"/>
                  </a:srgbClr>
                </a:outerShdw>
              </a:effectLst>
            </a:endParaRPr>
          </a:p>
        </p:txBody>
      </p:sp>
      <p:sp>
        <p:nvSpPr>
          <p:cNvPr id="5" name="Espaço Reservado para Conteúdo 5">
            <a:extLst>
              <a:ext uri="{FF2B5EF4-FFF2-40B4-BE49-F238E27FC236}">
                <a16:creationId xmlns:a16="http://schemas.microsoft.com/office/drawing/2014/main" id="{A2C14425-66C4-4F08-B71E-6034C5F4F0C8}"/>
              </a:ext>
            </a:extLst>
          </p:cNvPr>
          <p:cNvSpPr txBox="1">
            <a:spLocks/>
          </p:cNvSpPr>
          <p:nvPr/>
        </p:nvSpPr>
        <p:spPr>
          <a:xfrm>
            <a:off x="319615" y="1802167"/>
            <a:ext cx="8407135"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altLang="pt-BR" sz="2000" dirty="0"/>
              <a:t>If we consider the entities representing all categories, there are more than 16000 unions throughout Brazil. The figures include employers and workers</a:t>
            </a:r>
            <a:r>
              <a:rPr lang="pt-BR" altLang="pt-BR" sz="2000" dirty="0"/>
              <a:t>.</a:t>
            </a:r>
          </a:p>
          <a:p>
            <a:pPr algn="just">
              <a:defRPr/>
            </a:pPr>
            <a:r>
              <a:rPr lang="en-US" altLang="pt-BR" sz="2000" dirty="0"/>
              <a:t>Unionism in Brazil gained momentum in the years 1930. The </a:t>
            </a:r>
            <a:r>
              <a:rPr lang="en-US" altLang="pt-BR" sz="2000" dirty="0" err="1"/>
              <a:t>Getúlio</a:t>
            </a:r>
            <a:r>
              <a:rPr lang="en-US" altLang="pt-BR" sz="2000" dirty="0"/>
              <a:t> Vargas government created the Ministry of Labor and submitted the entities to the entity</a:t>
            </a:r>
            <a:r>
              <a:rPr lang="pt-BR" altLang="pt-BR" sz="2000" dirty="0"/>
              <a:t>.</a:t>
            </a:r>
          </a:p>
          <a:p>
            <a:pPr algn="just">
              <a:defRPr/>
            </a:pPr>
            <a:r>
              <a:rPr lang="en-US" altLang="pt-BR" sz="2000" dirty="0"/>
              <a:t>During the military dictatorship, the unions were again suffering resistance, as they were considered centers of resistance</a:t>
            </a:r>
            <a:r>
              <a:rPr lang="pt-BR" altLang="pt-BR" sz="2000" dirty="0"/>
              <a:t>.</a:t>
            </a:r>
          </a:p>
          <a:p>
            <a:pPr algn="just">
              <a:defRPr/>
            </a:pPr>
            <a:r>
              <a:rPr lang="en-US" altLang="pt-BR" sz="2000" dirty="0"/>
              <a:t>With the </a:t>
            </a:r>
            <a:r>
              <a:rPr lang="en-US" altLang="pt-BR" sz="2000" dirty="0" err="1"/>
              <a:t>Redemocratization</a:t>
            </a:r>
            <a:r>
              <a:rPr lang="en-US" altLang="pt-BR" sz="2000" dirty="0"/>
              <a:t>, in the mid-1980 years, Unionism has gained momentum again. Between 2003 and 2016, the period in which Brazil was governed by workers ' Party presidents, the </a:t>
            </a:r>
            <a:r>
              <a:rPr lang="en-US" altLang="pt-BR" sz="2000" dirty="0" err="1"/>
              <a:t>labour</a:t>
            </a:r>
            <a:r>
              <a:rPr lang="en-US" altLang="pt-BR" sz="2000" dirty="0"/>
              <a:t> authorities became even stronger</a:t>
            </a:r>
            <a:r>
              <a:rPr lang="pt-BR" altLang="pt-BR" sz="2000" dirty="0"/>
              <a:t>.</a:t>
            </a:r>
          </a:p>
          <a:p>
            <a:endParaRPr lang="pt-BR" sz="1800" dirty="0"/>
          </a:p>
        </p:txBody>
      </p:sp>
    </p:spTree>
    <p:extLst>
      <p:ext uri="{BB962C8B-B14F-4D97-AF65-F5344CB8AC3E}">
        <p14:creationId xmlns:p14="http://schemas.microsoft.com/office/powerpoint/2010/main" val="312596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82EC88E6-C7C1-42B8-999D-8CF6A7B2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10" name="Retângulo 9">
            <a:extLst>
              <a:ext uri="{FF2B5EF4-FFF2-40B4-BE49-F238E27FC236}">
                <a16:creationId xmlns:a16="http://schemas.microsoft.com/office/drawing/2014/main" id="{D8C3ED25-59CA-49A8-905D-4130E3F61F37}"/>
              </a:ext>
            </a:extLst>
          </p:cNvPr>
          <p:cNvSpPr/>
          <p:nvPr/>
        </p:nvSpPr>
        <p:spPr>
          <a:xfrm>
            <a:off x="319614" y="959548"/>
            <a:ext cx="6835787" cy="584775"/>
          </a:xfrm>
          <a:prstGeom prst="rect">
            <a:avLst/>
          </a:prstGeom>
        </p:spPr>
        <p:txBody>
          <a:bodyPr wrap="square">
            <a:spAutoFit/>
          </a:bodyPr>
          <a:lstStyle/>
          <a:p>
            <a:r>
              <a:rPr lang="pt-BR" sz="3200" b="1" dirty="0">
                <a:solidFill>
                  <a:srgbClr val="AD8331"/>
                </a:solidFill>
                <a:effectLst>
                  <a:outerShdw blurRad="38100" dist="38100" dir="2700000" algn="tl">
                    <a:srgbClr val="000000">
                      <a:alpha val="43137"/>
                    </a:srgbClr>
                  </a:outerShdw>
                </a:effectLst>
              </a:rPr>
              <a:t>Union </a:t>
            </a:r>
            <a:r>
              <a:rPr lang="pt-BR" sz="3200" b="1" dirty="0" err="1">
                <a:solidFill>
                  <a:srgbClr val="AD8331"/>
                </a:solidFill>
                <a:effectLst>
                  <a:outerShdw blurRad="38100" dist="38100" dir="2700000" algn="tl">
                    <a:srgbClr val="000000">
                      <a:alpha val="43137"/>
                    </a:srgbClr>
                  </a:outerShdw>
                </a:effectLst>
              </a:rPr>
              <a:t>Organization</a:t>
            </a:r>
            <a:endParaRPr lang="pt-BR" sz="3200" b="1" dirty="0">
              <a:solidFill>
                <a:srgbClr val="AD8331"/>
              </a:solidFill>
              <a:effectLst>
                <a:outerShdw blurRad="38100" dist="38100" dir="2700000" algn="tl">
                  <a:srgbClr val="000000">
                    <a:alpha val="43137"/>
                  </a:srgbClr>
                </a:outerShdw>
              </a:effectLst>
            </a:endParaRPr>
          </a:p>
        </p:txBody>
      </p:sp>
      <p:sp>
        <p:nvSpPr>
          <p:cNvPr id="5" name="Espaço Reservado para Conteúdo 5">
            <a:extLst>
              <a:ext uri="{FF2B5EF4-FFF2-40B4-BE49-F238E27FC236}">
                <a16:creationId xmlns:a16="http://schemas.microsoft.com/office/drawing/2014/main" id="{A2C14425-66C4-4F08-B71E-6034C5F4F0C8}"/>
              </a:ext>
            </a:extLst>
          </p:cNvPr>
          <p:cNvSpPr txBox="1">
            <a:spLocks/>
          </p:cNvSpPr>
          <p:nvPr/>
        </p:nvSpPr>
        <p:spPr>
          <a:xfrm>
            <a:off x="319615" y="1802167"/>
            <a:ext cx="8407135"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altLang="pt-BR" sz="2000" dirty="0"/>
              <a:t>In 2017, the labor reform was published. The new legislation has ended the mandatory contribution. The amendment weakened the entities financially, since many of them depended solely on the Union tax to survive</a:t>
            </a:r>
            <a:r>
              <a:rPr lang="pt-BR" altLang="pt-BR" sz="2000" dirty="0"/>
              <a:t>.</a:t>
            </a:r>
          </a:p>
          <a:p>
            <a:pPr algn="just">
              <a:defRPr/>
            </a:pPr>
            <a:r>
              <a:rPr lang="en-US" altLang="pt-BR" sz="2000" dirty="0"/>
              <a:t>This should cause the number of unions in Brazil to decrease</a:t>
            </a:r>
            <a:r>
              <a:rPr lang="pt-BR" altLang="pt-BR" sz="2000" dirty="0"/>
              <a:t>.</a:t>
            </a:r>
          </a:p>
          <a:p>
            <a:pPr algn="just">
              <a:defRPr/>
            </a:pPr>
            <a:r>
              <a:rPr lang="en-US" altLang="pt-BR" sz="2000" dirty="0"/>
              <a:t>In addition, the workers themselves have shown mistrust in relation to the class entities</a:t>
            </a:r>
            <a:r>
              <a:rPr lang="pt-BR" altLang="pt-BR" sz="2000" dirty="0"/>
              <a:t>. </a:t>
            </a:r>
          </a:p>
          <a:p>
            <a:pPr algn="just">
              <a:defRPr/>
            </a:pPr>
            <a:r>
              <a:rPr lang="en-US" sz="2000" dirty="0"/>
              <a:t>Of the 91.5 million people employed in the country in 2017, only 13.1 million were associated with a union, according to the national survey by Continuous household sample (PNAD Continua), disclosed by IBGE at the end of 2018. The unionization rate, 14.4%, is the lowest since the beginning of the historical series, in 2012, when it was 16.2%</a:t>
            </a:r>
            <a:r>
              <a:rPr lang="pt-BR" sz="2000" dirty="0"/>
              <a:t>.</a:t>
            </a:r>
            <a:endParaRPr lang="pt-BR" altLang="pt-BR" sz="2000" dirty="0"/>
          </a:p>
          <a:p>
            <a:pPr algn="just">
              <a:defRPr/>
            </a:pPr>
            <a:endParaRPr lang="pt-BR" altLang="pt-BR" sz="2000" dirty="0"/>
          </a:p>
          <a:p>
            <a:endParaRPr lang="pt-BR" sz="2000" dirty="0"/>
          </a:p>
        </p:txBody>
      </p:sp>
    </p:spTree>
    <p:extLst>
      <p:ext uri="{BB962C8B-B14F-4D97-AF65-F5344CB8AC3E}">
        <p14:creationId xmlns:p14="http://schemas.microsoft.com/office/powerpoint/2010/main" val="143970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57225572-5479-4048-B458-D92777BAD9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p:spPr>
      </p:pic>
      <p:pic>
        <p:nvPicPr>
          <p:cNvPr id="12" name="Imagem 2">
            <a:extLst>
              <a:ext uri="{FF2B5EF4-FFF2-40B4-BE49-F238E27FC236}">
                <a16:creationId xmlns:a16="http://schemas.microsoft.com/office/drawing/2014/main" id="{CAE3C461-D2F7-4410-B7C0-841FC2A14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268" y="1255359"/>
            <a:ext cx="5504156" cy="481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15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57225572-5479-4048-B458-D92777BAD9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p:spPr>
      </p:pic>
      <p:sp>
        <p:nvSpPr>
          <p:cNvPr id="4" name="Retângulo 3">
            <a:extLst>
              <a:ext uri="{FF2B5EF4-FFF2-40B4-BE49-F238E27FC236}">
                <a16:creationId xmlns:a16="http://schemas.microsoft.com/office/drawing/2014/main" id="{B08B0EBD-30A4-422D-9AB3-AC086E8D694C}"/>
              </a:ext>
            </a:extLst>
          </p:cNvPr>
          <p:cNvSpPr/>
          <p:nvPr/>
        </p:nvSpPr>
        <p:spPr>
          <a:xfrm>
            <a:off x="319614" y="959548"/>
            <a:ext cx="6835787" cy="584775"/>
          </a:xfrm>
          <a:prstGeom prst="rect">
            <a:avLst/>
          </a:prstGeom>
        </p:spPr>
        <p:txBody>
          <a:bodyPr wrap="square">
            <a:spAutoFit/>
          </a:bodyPr>
          <a:lstStyle/>
          <a:p>
            <a:r>
              <a:rPr lang="pt-BR" sz="3200" b="1" dirty="0">
                <a:solidFill>
                  <a:srgbClr val="AD8331"/>
                </a:solidFill>
                <a:effectLst>
                  <a:outerShdw blurRad="38100" dist="38100" dir="2700000" algn="tl">
                    <a:srgbClr val="000000">
                      <a:alpha val="43137"/>
                    </a:srgbClr>
                  </a:outerShdw>
                </a:effectLst>
              </a:rPr>
              <a:t>World Federation </a:t>
            </a:r>
            <a:r>
              <a:rPr lang="pt-BR" sz="3200" b="1" dirty="0" err="1">
                <a:solidFill>
                  <a:srgbClr val="AD8331"/>
                </a:solidFill>
                <a:effectLst>
                  <a:outerShdw blurRad="38100" dist="38100" dir="2700000" algn="tl">
                    <a:srgbClr val="000000">
                      <a:alpha val="43137"/>
                    </a:srgbClr>
                  </a:outerShdw>
                </a:effectLst>
              </a:rPr>
              <a:t>Goals</a:t>
            </a:r>
            <a:endParaRPr lang="pt-BR" b="1" dirty="0">
              <a:solidFill>
                <a:srgbClr val="AD8331"/>
              </a:solidFill>
              <a:effectLst>
                <a:outerShdw blurRad="38100" dist="38100" dir="2700000" algn="tl">
                  <a:srgbClr val="000000">
                    <a:alpha val="43137"/>
                  </a:srgbClr>
                </a:outerShdw>
              </a:effectLst>
            </a:endParaRPr>
          </a:p>
        </p:txBody>
      </p:sp>
      <p:sp>
        <p:nvSpPr>
          <p:cNvPr id="5" name="Espaço Reservado para Conteúdo 5">
            <a:extLst>
              <a:ext uri="{FF2B5EF4-FFF2-40B4-BE49-F238E27FC236}">
                <a16:creationId xmlns:a16="http://schemas.microsoft.com/office/drawing/2014/main" id="{06D1407D-3342-4313-A6FD-A4A236248F9F}"/>
              </a:ext>
            </a:extLst>
          </p:cNvPr>
          <p:cNvSpPr txBox="1">
            <a:spLocks/>
          </p:cNvSpPr>
          <p:nvPr/>
        </p:nvSpPr>
        <p:spPr>
          <a:xfrm>
            <a:off x="319615" y="1802167"/>
            <a:ext cx="8407135"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2000" dirty="0">
                <a:solidFill>
                  <a:schemeClr val="tx1">
                    <a:lumMod val="75000"/>
                    <a:lumOff val="25000"/>
                  </a:schemeClr>
                </a:solidFill>
              </a:rPr>
              <a:t>Defending the interests of the private security segment before international organizations</a:t>
            </a:r>
            <a:r>
              <a:rPr lang="pt-BR" sz="2000" dirty="0">
                <a:solidFill>
                  <a:schemeClr val="tx1">
                    <a:lumMod val="75000"/>
                    <a:lumOff val="25000"/>
                  </a:schemeClr>
                </a:solidFill>
              </a:rPr>
              <a:t>;</a:t>
            </a:r>
          </a:p>
          <a:p>
            <a:pPr algn="just">
              <a:defRPr/>
            </a:pPr>
            <a:r>
              <a:rPr lang="pt-BR" sz="2000" dirty="0">
                <a:solidFill>
                  <a:schemeClr val="tx1">
                    <a:lumMod val="75000"/>
                    <a:lumOff val="25000"/>
                  </a:schemeClr>
                </a:solidFill>
              </a:rPr>
              <a:t> </a:t>
            </a:r>
            <a:r>
              <a:rPr lang="en-US" sz="2000" dirty="0">
                <a:solidFill>
                  <a:schemeClr val="tx1">
                    <a:lumMod val="75000"/>
                    <a:lumOff val="25000"/>
                  </a:schemeClr>
                </a:solidFill>
              </a:rPr>
              <a:t>Organization and supply of meetings, exhibitions, fairs, conferences and international exhibitions that have as objective educational programs, trainings and opportunities for corporate networking</a:t>
            </a:r>
            <a:r>
              <a:rPr lang="pt-BR" sz="2000" dirty="0">
                <a:solidFill>
                  <a:schemeClr val="tx1">
                    <a:lumMod val="75000"/>
                    <a:lumOff val="25000"/>
                  </a:schemeClr>
                </a:solidFill>
              </a:rPr>
              <a:t>;</a:t>
            </a:r>
          </a:p>
          <a:p>
            <a:pPr algn="just">
              <a:defRPr/>
            </a:pPr>
            <a:r>
              <a:rPr lang="pt-BR" sz="2000" dirty="0">
                <a:solidFill>
                  <a:schemeClr val="tx1">
                    <a:lumMod val="75000"/>
                    <a:lumOff val="25000"/>
                  </a:schemeClr>
                </a:solidFill>
              </a:rPr>
              <a:t> </a:t>
            </a:r>
            <a:r>
              <a:rPr lang="en-US" sz="2000" dirty="0">
                <a:solidFill>
                  <a:schemeClr val="tx1">
                    <a:lumMod val="75000"/>
                    <a:lumOff val="25000"/>
                  </a:schemeClr>
                </a:solidFill>
              </a:rPr>
              <a:t>Online International Newsletters to members</a:t>
            </a:r>
            <a:r>
              <a:rPr lang="pt-BR" sz="2000" dirty="0">
                <a:solidFill>
                  <a:schemeClr val="tx1">
                    <a:lumMod val="75000"/>
                    <a:lumOff val="25000"/>
                  </a:schemeClr>
                </a:solidFill>
              </a:rPr>
              <a:t>;</a:t>
            </a:r>
          </a:p>
          <a:p>
            <a:pPr algn="just">
              <a:defRPr/>
            </a:pPr>
            <a:r>
              <a:rPr lang="pt-BR" sz="2000" dirty="0">
                <a:solidFill>
                  <a:schemeClr val="tx1">
                    <a:lumMod val="75000"/>
                    <a:lumOff val="25000"/>
                  </a:schemeClr>
                </a:solidFill>
              </a:rPr>
              <a:t> Direct </a:t>
            </a:r>
            <a:r>
              <a:rPr lang="pt-BR" sz="2000" dirty="0" err="1">
                <a:solidFill>
                  <a:schemeClr val="tx1">
                    <a:lumMod val="75000"/>
                    <a:lumOff val="25000"/>
                  </a:schemeClr>
                </a:solidFill>
              </a:rPr>
              <a:t>contact</a:t>
            </a:r>
            <a:r>
              <a:rPr lang="pt-BR" sz="2000" dirty="0">
                <a:solidFill>
                  <a:schemeClr val="tx1">
                    <a:lumMod val="75000"/>
                    <a:lumOff val="25000"/>
                  </a:schemeClr>
                </a:solidFill>
              </a:rPr>
              <a:t> </a:t>
            </a:r>
            <a:r>
              <a:rPr lang="pt-BR" sz="2000" dirty="0" err="1">
                <a:solidFill>
                  <a:schemeClr val="tx1">
                    <a:lumMod val="75000"/>
                    <a:lumOff val="25000"/>
                  </a:schemeClr>
                </a:solidFill>
              </a:rPr>
              <a:t>between</a:t>
            </a:r>
            <a:r>
              <a:rPr lang="pt-BR" sz="2000" dirty="0">
                <a:solidFill>
                  <a:schemeClr val="tx1">
                    <a:lumMod val="75000"/>
                    <a:lumOff val="25000"/>
                  </a:schemeClr>
                </a:solidFill>
              </a:rPr>
              <a:t> </a:t>
            </a:r>
            <a:r>
              <a:rPr lang="pt-BR" sz="2000" dirty="0" err="1">
                <a:solidFill>
                  <a:schemeClr val="tx1">
                    <a:lumMod val="75000"/>
                    <a:lumOff val="25000"/>
                  </a:schemeClr>
                </a:solidFill>
              </a:rPr>
              <a:t>members</a:t>
            </a:r>
            <a:r>
              <a:rPr lang="pt-BR" sz="2000" dirty="0">
                <a:solidFill>
                  <a:schemeClr val="tx1">
                    <a:lumMod val="75000"/>
                    <a:lumOff val="25000"/>
                  </a:schemeClr>
                </a:solidFill>
              </a:rPr>
              <a:t>;</a:t>
            </a:r>
          </a:p>
          <a:p>
            <a:pPr algn="just">
              <a:defRPr/>
            </a:pPr>
            <a:r>
              <a:rPr lang="pt-BR" sz="2000" dirty="0">
                <a:solidFill>
                  <a:schemeClr val="tx1">
                    <a:lumMod val="75000"/>
                    <a:lumOff val="25000"/>
                  </a:schemeClr>
                </a:solidFill>
              </a:rPr>
              <a:t> </a:t>
            </a:r>
            <a:r>
              <a:rPr lang="en-US" sz="2000" dirty="0">
                <a:solidFill>
                  <a:schemeClr val="tx1">
                    <a:lumMod val="75000"/>
                    <a:lumOff val="25000"/>
                  </a:schemeClr>
                </a:solidFill>
              </a:rPr>
              <a:t>Comparative study of safety legislation, techniques and technologies</a:t>
            </a:r>
            <a:r>
              <a:rPr lang="pt-BR" sz="2000" dirty="0">
                <a:solidFill>
                  <a:schemeClr val="tx1">
                    <a:lumMod val="75000"/>
                    <a:lumOff val="25000"/>
                  </a:schemeClr>
                </a:solidFill>
              </a:rPr>
              <a:t>;</a:t>
            </a:r>
          </a:p>
          <a:p>
            <a:pPr algn="just">
              <a:defRPr/>
            </a:pPr>
            <a:r>
              <a:rPr lang="pt-BR" sz="2000" dirty="0">
                <a:solidFill>
                  <a:schemeClr val="tx1">
                    <a:lumMod val="75000"/>
                    <a:lumOff val="25000"/>
                  </a:schemeClr>
                </a:solidFill>
              </a:rPr>
              <a:t> </a:t>
            </a:r>
            <a:r>
              <a:rPr lang="en-US" sz="2000" dirty="0">
                <a:solidFill>
                  <a:schemeClr val="tx1">
                    <a:lumMod val="75000"/>
                    <a:lumOff val="25000"/>
                  </a:schemeClr>
                </a:solidFill>
              </a:rPr>
              <a:t>Extending business opportunity among members</a:t>
            </a:r>
            <a:r>
              <a:rPr lang="pt-BR" sz="2000" dirty="0">
                <a:solidFill>
                  <a:schemeClr val="tx1">
                    <a:lumMod val="75000"/>
                    <a:lumOff val="25000"/>
                  </a:schemeClr>
                </a:solidFill>
              </a:rPr>
              <a:t>.</a:t>
            </a:r>
          </a:p>
          <a:p>
            <a:pPr algn="just">
              <a:defRPr/>
            </a:pPr>
            <a:endParaRPr lang="pt-BR" altLang="pt-BR" sz="2000" dirty="0"/>
          </a:p>
          <a:p>
            <a:endParaRPr lang="pt-BR" sz="2000" dirty="0"/>
          </a:p>
        </p:txBody>
      </p:sp>
    </p:spTree>
    <p:extLst>
      <p:ext uri="{BB962C8B-B14F-4D97-AF65-F5344CB8AC3E}">
        <p14:creationId xmlns:p14="http://schemas.microsoft.com/office/powerpoint/2010/main" val="311914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57225572-5479-4048-B458-D92777BAD9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p:spPr>
      </p:pic>
      <p:sp>
        <p:nvSpPr>
          <p:cNvPr id="4" name="Retângulo 3">
            <a:extLst>
              <a:ext uri="{FF2B5EF4-FFF2-40B4-BE49-F238E27FC236}">
                <a16:creationId xmlns:a16="http://schemas.microsoft.com/office/drawing/2014/main" id="{B08B0EBD-30A4-422D-9AB3-AC086E8D694C}"/>
              </a:ext>
            </a:extLst>
          </p:cNvPr>
          <p:cNvSpPr/>
          <p:nvPr/>
        </p:nvSpPr>
        <p:spPr>
          <a:xfrm>
            <a:off x="319614" y="959548"/>
            <a:ext cx="6835787" cy="584775"/>
          </a:xfrm>
          <a:prstGeom prst="rect">
            <a:avLst/>
          </a:prstGeom>
        </p:spPr>
        <p:txBody>
          <a:bodyPr wrap="square">
            <a:spAutoFit/>
          </a:bodyPr>
          <a:lstStyle/>
          <a:p>
            <a:r>
              <a:rPr lang="pt-BR" sz="3200" b="1" dirty="0">
                <a:solidFill>
                  <a:srgbClr val="AD8331"/>
                </a:solidFill>
                <a:effectLst>
                  <a:outerShdw blurRad="38100" dist="38100" dir="2700000" algn="tl">
                    <a:srgbClr val="000000">
                      <a:alpha val="43137"/>
                    </a:srgbClr>
                  </a:outerShdw>
                </a:effectLst>
              </a:rPr>
              <a:t>Who </a:t>
            </a:r>
            <a:r>
              <a:rPr lang="pt-BR" sz="3200" b="1" dirty="0" err="1">
                <a:solidFill>
                  <a:srgbClr val="AD8331"/>
                </a:solidFill>
                <a:effectLst>
                  <a:outerShdw blurRad="38100" dist="38100" dir="2700000" algn="tl">
                    <a:srgbClr val="000000">
                      <a:alpha val="43137"/>
                    </a:srgbClr>
                  </a:outerShdw>
                </a:effectLst>
              </a:rPr>
              <a:t>can</a:t>
            </a:r>
            <a:r>
              <a:rPr lang="pt-BR" sz="3200" b="1" dirty="0">
                <a:solidFill>
                  <a:srgbClr val="AD8331"/>
                </a:solidFill>
                <a:effectLst>
                  <a:outerShdw blurRad="38100" dist="38100" dir="2700000" algn="tl">
                    <a:srgbClr val="000000">
                      <a:alpha val="43137"/>
                    </a:srgbClr>
                  </a:outerShdw>
                </a:effectLst>
              </a:rPr>
              <a:t> </a:t>
            </a:r>
            <a:r>
              <a:rPr lang="pt-BR" sz="3200" b="1" dirty="0" err="1">
                <a:solidFill>
                  <a:srgbClr val="AD8331"/>
                </a:solidFill>
                <a:effectLst>
                  <a:outerShdw blurRad="38100" dist="38100" dir="2700000" algn="tl">
                    <a:srgbClr val="000000">
                      <a:alpha val="43137"/>
                    </a:srgbClr>
                  </a:outerShdw>
                </a:effectLst>
              </a:rPr>
              <a:t>associate</a:t>
            </a:r>
            <a:r>
              <a:rPr lang="pt-BR" sz="3200" b="1" dirty="0">
                <a:solidFill>
                  <a:srgbClr val="AD8331"/>
                </a:solidFill>
                <a:effectLst>
                  <a:outerShdw blurRad="38100" dist="38100" dir="2700000" algn="tl">
                    <a:srgbClr val="000000">
                      <a:alpha val="43137"/>
                    </a:srgbClr>
                  </a:outerShdw>
                </a:effectLst>
              </a:rPr>
              <a:t>?</a:t>
            </a:r>
          </a:p>
        </p:txBody>
      </p:sp>
      <p:sp>
        <p:nvSpPr>
          <p:cNvPr id="5" name="Espaço Reservado para Conteúdo 5">
            <a:extLst>
              <a:ext uri="{FF2B5EF4-FFF2-40B4-BE49-F238E27FC236}">
                <a16:creationId xmlns:a16="http://schemas.microsoft.com/office/drawing/2014/main" id="{06D1407D-3342-4313-A6FD-A4A236248F9F}"/>
              </a:ext>
            </a:extLst>
          </p:cNvPr>
          <p:cNvSpPr txBox="1">
            <a:spLocks/>
          </p:cNvSpPr>
          <p:nvPr/>
        </p:nvSpPr>
        <p:spPr>
          <a:xfrm>
            <a:off x="319615" y="1802167"/>
            <a:ext cx="8407135"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dirty="0">
                <a:solidFill>
                  <a:schemeClr val="tx1">
                    <a:lumMod val="75000"/>
                    <a:lumOff val="25000"/>
                  </a:schemeClr>
                </a:solidFill>
                <a:cs typeface="Arial" pitchFamily="34" charset="0"/>
              </a:rPr>
              <a:t>Physical person;</a:t>
            </a:r>
          </a:p>
          <a:p>
            <a:pPr lvl="1">
              <a:defRPr/>
            </a:pPr>
            <a:r>
              <a:rPr lang="en-US" dirty="0">
                <a:solidFill>
                  <a:schemeClr val="tx1">
                    <a:lumMod val="75000"/>
                    <a:lumOff val="25000"/>
                  </a:schemeClr>
                </a:solidFill>
                <a:cs typeface="Arial" pitchFamily="34" charset="0"/>
              </a:rPr>
              <a:t>Industry</a:t>
            </a:r>
          </a:p>
          <a:p>
            <a:pPr lvl="1">
              <a:defRPr/>
            </a:pPr>
            <a:r>
              <a:rPr lang="en-US" dirty="0">
                <a:solidFill>
                  <a:schemeClr val="tx1">
                    <a:lumMod val="75000"/>
                    <a:lumOff val="25000"/>
                  </a:schemeClr>
                </a:solidFill>
                <a:cs typeface="Arial" pitchFamily="34" charset="0"/>
              </a:rPr>
              <a:t>Representative entities;</a:t>
            </a:r>
          </a:p>
          <a:p>
            <a:pPr lvl="1">
              <a:defRPr/>
            </a:pPr>
            <a:r>
              <a:rPr lang="en-US" dirty="0">
                <a:solidFill>
                  <a:schemeClr val="tx1">
                    <a:lumMod val="75000"/>
                    <a:lumOff val="25000"/>
                  </a:schemeClr>
                </a:solidFill>
                <a:cs typeface="Arial" pitchFamily="34" charset="0"/>
              </a:rPr>
              <a:t>Cooperatives and;</a:t>
            </a:r>
          </a:p>
          <a:p>
            <a:pPr lvl="1">
              <a:defRPr/>
            </a:pPr>
            <a:r>
              <a:rPr lang="en-US" dirty="0">
                <a:solidFill>
                  <a:schemeClr val="tx1">
                    <a:lumMod val="75000"/>
                    <a:lumOff val="25000"/>
                  </a:schemeClr>
                </a:solidFill>
                <a:cs typeface="Arial" pitchFamily="34" charset="0"/>
              </a:rPr>
              <a:t>Government entities.</a:t>
            </a:r>
          </a:p>
          <a:p>
            <a:pPr marL="457200" lvl="1" indent="0">
              <a:buNone/>
              <a:defRPr/>
            </a:pPr>
            <a:endParaRPr lang="pt-BR" dirty="0">
              <a:solidFill>
                <a:schemeClr val="tx1">
                  <a:lumMod val="75000"/>
                  <a:lumOff val="25000"/>
                </a:schemeClr>
              </a:solidFill>
              <a:cs typeface="Arial" pitchFamily="34" charset="0"/>
            </a:endParaRPr>
          </a:p>
          <a:p>
            <a:pPr algn="just">
              <a:defRPr/>
            </a:pPr>
            <a:endParaRPr lang="pt-BR" altLang="pt-BR" sz="2000" dirty="0"/>
          </a:p>
          <a:p>
            <a:endParaRPr lang="pt-BR" sz="2000" dirty="0"/>
          </a:p>
        </p:txBody>
      </p:sp>
    </p:spTree>
    <p:extLst>
      <p:ext uri="{BB962C8B-B14F-4D97-AF65-F5344CB8AC3E}">
        <p14:creationId xmlns:p14="http://schemas.microsoft.com/office/powerpoint/2010/main" val="2489879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57225572-5479-4048-B458-D92777BAD9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p:spPr>
      </p:pic>
      <p:sp>
        <p:nvSpPr>
          <p:cNvPr id="4" name="Retângulo 3">
            <a:extLst>
              <a:ext uri="{FF2B5EF4-FFF2-40B4-BE49-F238E27FC236}">
                <a16:creationId xmlns:a16="http://schemas.microsoft.com/office/drawing/2014/main" id="{B08B0EBD-30A4-422D-9AB3-AC086E8D694C}"/>
              </a:ext>
            </a:extLst>
          </p:cNvPr>
          <p:cNvSpPr/>
          <p:nvPr/>
        </p:nvSpPr>
        <p:spPr>
          <a:xfrm>
            <a:off x="319614" y="959548"/>
            <a:ext cx="6835787" cy="584775"/>
          </a:xfrm>
          <a:prstGeom prst="rect">
            <a:avLst/>
          </a:prstGeom>
        </p:spPr>
        <p:txBody>
          <a:bodyPr wrap="square">
            <a:spAutoFit/>
          </a:bodyPr>
          <a:lstStyle/>
          <a:p>
            <a:r>
              <a:rPr lang="pt-BR" sz="3200" b="1" dirty="0" err="1">
                <a:solidFill>
                  <a:srgbClr val="AD8331"/>
                </a:solidFill>
                <a:effectLst>
                  <a:outerShdw blurRad="38100" dist="38100" dir="2700000" algn="tl">
                    <a:srgbClr val="000000">
                      <a:alpha val="43137"/>
                    </a:srgbClr>
                  </a:outerShdw>
                </a:effectLst>
              </a:rPr>
              <a:t>Entries</a:t>
            </a:r>
            <a:endParaRPr lang="pt-BR" b="1" dirty="0">
              <a:solidFill>
                <a:srgbClr val="AD8331"/>
              </a:solidFill>
              <a:effectLst>
                <a:outerShdw blurRad="38100" dist="38100" dir="2700000" algn="tl">
                  <a:srgbClr val="000000">
                    <a:alpha val="43137"/>
                  </a:srgbClr>
                </a:outerShdw>
              </a:effectLst>
            </a:endParaRPr>
          </a:p>
        </p:txBody>
      </p:sp>
      <p:sp>
        <p:nvSpPr>
          <p:cNvPr id="5" name="Espaço Reservado para Conteúdo 5">
            <a:extLst>
              <a:ext uri="{FF2B5EF4-FFF2-40B4-BE49-F238E27FC236}">
                <a16:creationId xmlns:a16="http://schemas.microsoft.com/office/drawing/2014/main" id="{06D1407D-3342-4313-A6FD-A4A236248F9F}"/>
              </a:ext>
            </a:extLst>
          </p:cNvPr>
          <p:cNvSpPr txBox="1">
            <a:spLocks/>
          </p:cNvSpPr>
          <p:nvPr/>
        </p:nvSpPr>
        <p:spPr>
          <a:xfrm>
            <a:off x="319615" y="1802167"/>
            <a:ext cx="8407135"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pt-BR" sz="2400" b="1" u="sng" dirty="0">
                <a:latin typeface="Arial" panose="020B0604020202020204" pitchFamily="34" charset="0"/>
                <a:cs typeface="Arial" panose="020B0604020202020204" pitchFamily="34" charset="0"/>
              </a:rPr>
              <a:t>Annuities</a:t>
            </a:r>
            <a:r>
              <a:rPr lang="en-US" altLang="pt-BR" sz="2400" dirty="0">
                <a:latin typeface="Arial" panose="020B0604020202020204" pitchFamily="34" charset="0"/>
                <a:cs typeface="Arial" panose="020B0604020202020204" pitchFamily="34" charset="0"/>
              </a:rPr>
              <a:t>, approved at the general meeting;</a:t>
            </a:r>
          </a:p>
          <a:p>
            <a:r>
              <a:rPr lang="en-US" altLang="pt-BR" sz="2400" b="1" u="sng" dirty="0">
                <a:latin typeface="Arial" panose="020B0604020202020204" pitchFamily="34" charset="0"/>
                <a:cs typeface="Arial" panose="020B0604020202020204" pitchFamily="34" charset="0"/>
              </a:rPr>
              <a:t> Donations</a:t>
            </a:r>
            <a:r>
              <a:rPr lang="en-US" altLang="pt-BR" sz="2400" dirty="0">
                <a:latin typeface="Arial" panose="020B0604020202020204" pitchFamily="34" charset="0"/>
                <a:cs typeface="Arial" panose="020B0604020202020204" pitchFamily="34" charset="0"/>
              </a:rPr>
              <a:t> and legacies;</a:t>
            </a:r>
          </a:p>
          <a:p>
            <a:r>
              <a:rPr lang="en-US" altLang="pt-BR" sz="2400" dirty="0">
                <a:latin typeface="Arial" panose="020B0604020202020204" pitchFamily="34" charset="0"/>
                <a:cs typeface="Arial" panose="020B0604020202020204" pitchFamily="34" charset="0"/>
              </a:rPr>
              <a:t>Movable and immovable property of your estate;</a:t>
            </a:r>
          </a:p>
          <a:p>
            <a:r>
              <a:rPr lang="en-US" altLang="pt-BR" sz="2400" dirty="0">
                <a:latin typeface="Arial" panose="020B0604020202020204" pitchFamily="34" charset="0"/>
                <a:cs typeface="Arial" panose="020B0604020202020204" pitchFamily="34" charset="0"/>
              </a:rPr>
              <a:t>Income produced by movable and immovable property;</a:t>
            </a:r>
          </a:p>
          <a:p>
            <a:r>
              <a:rPr lang="en-US" altLang="pt-BR" sz="2400" dirty="0">
                <a:latin typeface="Arial" panose="020B0604020202020204" pitchFamily="34" charset="0"/>
                <a:cs typeface="Arial" panose="020B0604020202020204" pitchFamily="34" charset="0"/>
              </a:rPr>
              <a:t>Fines</a:t>
            </a:r>
          </a:p>
          <a:p>
            <a:r>
              <a:rPr lang="en-US" altLang="pt-BR" sz="2400" dirty="0">
                <a:latin typeface="Arial" panose="020B0604020202020204" pitchFamily="34" charset="0"/>
                <a:cs typeface="Arial" panose="020B0604020202020204" pitchFamily="34" charset="0"/>
              </a:rPr>
              <a:t>Occasional rents</a:t>
            </a:r>
          </a:p>
          <a:p>
            <a:pPr algn="just">
              <a:defRPr/>
            </a:pPr>
            <a:endParaRPr lang="pt-BR" altLang="pt-BR" sz="2000" dirty="0"/>
          </a:p>
          <a:p>
            <a:endParaRPr lang="pt-BR" sz="2000" dirty="0"/>
          </a:p>
        </p:txBody>
      </p:sp>
    </p:spTree>
    <p:extLst>
      <p:ext uri="{BB962C8B-B14F-4D97-AF65-F5344CB8AC3E}">
        <p14:creationId xmlns:p14="http://schemas.microsoft.com/office/powerpoint/2010/main" val="22523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8">
            <a:extLst>
              <a:ext uri="{FF2B5EF4-FFF2-40B4-BE49-F238E27FC236}">
                <a16:creationId xmlns:a16="http://schemas.microsoft.com/office/drawing/2014/main" id="{9B919592-6A62-4E5A-BBF5-FE2E59308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5" name="Espaço Reservado para Conteúdo 5">
            <a:extLst>
              <a:ext uri="{FF2B5EF4-FFF2-40B4-BE49-F238E27FC236}">
                <a16:creationId xmlns:a16="http://schemas.microsoft.com/office/drawing/2014/main" id="{3901FF64-0E90-4E4B-BD69-5A8B2741D8AC}"/>
              </a:ext>
            </a:extLst>
          </p:cNvPr>
          <p:cNvSpPr txBox="1">
            <a:spLocks/>
          </p:cNvSpPr>
          <p:nvPr/>
        </p:nvSpPr>
        <p:spPr>
          <a:xfrm>
            <a:off x="88795" y="1677880"/>
            <a:ext cx="8735302"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en-US" altLang="pt-BR" sz="1800" dirty="0">
                <a:solidFill>
                  <a:schemeClr val="tx1">
                    <a:lumMod val="95000"/>
                    <a:lumOff val="5000"/>
                  </a:schemeClr>
                </a:solidFill>
                <a:latin typeface="Calibri" panose="020F0502020204030204" pitchFamily="34" charset="0"/>
              </a:rPr>
              <a:t>The National Federation of Security and Cash in Transit Industry (</a:t>
            </a:r>
            <a:r>
              <a:rPr lang="en-US" altLang="pt-BR" sz="1800" dirty="0" err="1">
                <a:solidFill>
                  <a:schemeClr val="tx1">
                    <a:lumMod val="95000"/>
                    <a:lumOff val="5000"/>
                  </a:schemeClr>
                </a:solidFill>
                <a:latin typeface="Calibri" panose="020F0502020204030204" pitchFamily="34" charset="0"/>
              </a:rPr>
              <a:t>Fenavist</a:t>
            </a:r>
            <a:r>
              <a:rPr lang="en-US" altLang="pt-BR" sz="1800" dirty="0">
                <a:solidFill>
                  <a:schemeClr val="tx1">
                    <a:lumMod val="95000"/>
                    <a:lumOff val="5000"/>
                  </a:schemeClr>
                </a:solidFill>
                <a:latin typeface="Calibri" panose="020F0502020204030204" pitchFamily="34" charset="0"/>
              </a:rPr>
              <a:t>) is a employers union entity founded in March 1989. Therefore, it has been operating for 30 years to represent the interests of the Brazilian private security segment</a:t>
            </a:r>
            <a:r>
              <a:rPr lang="pt-BR" altLang="pt-BR" sz="1800" spc="11" dirty="0">
                <a:solidFill>
                  <a:schemeClr val="tx1">
                    <a:lumMod val="95000"/>
                    <a:lumOff val="5000"/>
                  </a:schemeClr>
                </a:solidFill>
                <a:latin typeface="Calibri" panose="020F0502020204030204" pitchFamily="34" charset="0"/>
              </a:rPr>
              <a:t>;</a:t>
            </a:r>
          </a:p>
          <a:p>
            <a:pPr marL="0" indent="0" algn="just">
              <a:lnSpc>
                <a:spcPct val="120000"/>
              </a:lnSpc>
              <a:spcBef>
                <a:spcPts val="0"/>
              </a:spcBef>
              <a:buNone/>
            </a:pPr>
            <a:endParaRPr lang="pt-BR" altLang="pt-BR" sz="1800" spc="11" dirty="0">
              <a:solidFill>
                <a:schemeClr val="tx1">
                  <a:lumMod val="95000"/>
                  <a:lumOff val="5000"/>
                </a:schemeClr>
              </a:solidFill>
              <a:latin typeface="Calibri" panose="020F0502020204030204" pitchFamily="34" charset="0"/>
            </a:endParaRPr>
          </a:p>
          <a:p>
            <a:pPr algn="just">
              <a:lnSpc>
                <a:spcPct val="120000"/>
              </a:lnSpc>
              <a:spcBef>
                <a:spcPts val="0"/>
              </a:spcBef>
            </a:pPr>
            <a:r>
              <a:rPr lang="en-US" altLang="pt-BR" sz="1800" spc="11" dirty="0">
                <a:solidFill>
                  <a:schemeClr val="tx1">
                    <a:lumMod val="95000"/>
                    <a:lumOff val="5000"/>
                  </a:schemeClr>
                </a:solidFill>
                <a:latin typeface="Calibri" panose="020F0502020204030204" pitchFamily="34" charset="0"/>
              </a:rPr>
              <a:t>Headquartered in </a:t>
            </a:r>
            <a:r>
              <a:rPr lang="en-US" altLang="pt-BR" sz="1800" spc="11" dirty="0" err="1">
                <a:solidFill>
                  <a:schemeClr val="tx1">
                    <a:lumMod val="95000"/>
                    <a:lumOff val="5000"/>
                  </a:schemeClr>
                </a:solidFill>
                <a:latin typeface="Calibri" panose="020F0502020204030204" pitchFamily="34" charset="0"/>
              </a:rPr>
              <a:t>Brazilia</a:t>
            </a:r>
            <a:r>
              <a:rPr lang="en-US" altLang="pt-BR" sz="1800" spc="11" dirty="0">
                <a:solidFill>
                  <a:schemeClr val="tx1">
                    <a:lumMod val="95000"/>
                    <a:lumOff val="5000"/>
                  </a:schemeClr>
                </a:solidFill>
                <a:latin typeface="Calibri" panose="020F0502020204030204" pitchFamily="34" charset="0"/>
              </a:rPr>
              <a:t>, capital of Brazil, the Federation aggregates unions in the 27 federative units of the country, and associations representing about 2,694 industries, responsible for the generation of more than 553,905 direct jobs. </a:t>
            </a:r>
            <a:r>
              <a:rPr lang="en-US" altLang="pt-BR" sz="1800" spc="11" dirty="0" err="1">
                <a:solidFill>
                  <a:schemeClr val="tx1">
                    <a:lumMod val="95000"/>
                    <a:lumOff val="5000"/>
                  </a:schemeClr>
                </a:solidFill>
                <a:latin typeface="Calibri" panose="020F0502020204030204" pitchFamily="34" charset="0"/>
              </a:rPr>
              <a:t>Fenavist</a:t>
            </a:r>
            <a:r>
              <a:rPr lang="en-US" altLang="pt-BR" sz="1800" spc="11" dirty="0">
                <a:solidFill>
                  <a:schemeClr val="tx1">
                    <a:lumMod val="95000"/>
                    <a:lumOff val="5000"/>
                  </a:schemeClr>
                </a:solidFill>
                <a:latin typeface="Calibri" panose="020F0502020204030204" pitchFamily="34" charset="0"/>
              </a:rPr>
              <a:t> has national jurisdiction and is also affiliated with the National Confederation of Trade in Goods, Services and Tourism – CNC</a:t>
            </a:r>
            <a:r>
              <a:rPr lang="pt-BR" altLang="pt-BR" sz="1800" spc="11" dirty="0">
                <a:solidFill>
                  <a:schemeClr val="tx1">
                    <a:lumMod val="95000"/>
                    <a:lumOff val="5000"/>
                  </a:schemeClr>
                </a:solidFill>
                <a:latin typeface="Calibri" panose="020F0502020204030204" pitchFamily="34" charset="0"/>
              </a:rPr>
              <a:t>; </a:t>
            </a:r>
          </a:p>
          <a:p>
            <a:pPr marL="0" indent="0" algn="just">
              <a:lnSpc>
                <a:spcPct val="120000"/>
              </a:lnSpc>
              <a:spcBef>
                <a:spcPts val="0"/>
              </a:spcBef>
              <a:buNone/>
            </a:pPr>
            <a:endParaRPr lang="pt-BR" altLang="pt-BR" sz="1800" spc="11" dirty="0">
              <a:solidFill>
                <a:schemeClr val="tx1">
                  <a:lumMod val="95000"/>
                  <a:lumOff val="5000"/>
                </a:schemeClr>
              </a:solidFill>
              <a:latin typeface="Calibri" panose="020F0502020204030204" pitchFamily="34" charset="0"/>
            </a:endParaRPr>
          </a:p>
          <a:p>
            <a:pPr algn="just">
              <a:lnSpc>
                <a:spcPct val="120000"/>
              </a:lnSpc>
              <a:spcBef>
                <a:spcPts val="0"/>
              </a:spcBef>
            </a:pPr>
            <a:r>
              <a:rPr lang="en-US" altLang="pt-BR" sz="1800" spc="11" dirty="0">
                <a:solidFill>
                  <a:schemeClr val="tx1">
                    <a:lumMod val="95000"/>
                    <a:lumOff val="5000"/>
                  </a:schemeClr>
                </a:solidFill>
                <a:latin typeface="Calibri" panose="020F0502020204030204" pitchFamily="34" charset="0"/>
              </a:rPr>
              <a:t>In partnership with the unions, </a:t>
            </a:r>
            <a:r>
              <a:rPr lang="en-US" altLang="pt-BR" sz="1800" spc="11" dirty="0" err="1">
                <a:solidFill>
                  <a:schemeClr val="tx1">
                    <a:lumMod val="95000"/>
                    <a:lumOff val="5000"/>
                  </a:schemeClr>
                </a:solidFill>
                <a:latin typeface="Calibri" panose="020F0502020204030204" pitchFamily="34" charset="0"/>
              </a:rPr>
              <a:t>Fenavist</a:t>
            </a:r>
            <a:r>
              <a:rPr lang="en-US" altLang="pt-BR" sz="1800" spc="11" dirty="0">
                <a:solidFill>
                  <a:schemeClr val="tx1">
                    <a:lumMod val="95000"/>
                    <a:lumOff val="5000"/>
                  </a:schemeClr>
                </a:solidFill>
                <a:latin typeface="Calibri" panose="020F0502020204030204" pitchFamily="34" charset="0"/>
              </a:rPr>
              <a:t> is committed to represent the private security sector in a broad and transparent way, with the aim of valuing industries and their </a:t>
            </a:r>
            <a:r>
              <a:rPr lang="en-US" altLang="pt-BR" sz="1800" spc="11" dirty="0" err="1">
                <a:solidFill>
                  <a:schemeClr val="tx1">
                    <a:lumMod val="95000"/>
                    <a:lumOff val="5000"/>
                  </a:schemeClr>
                </a:solidFill>
                <a:latin typeface="Calibri" panose="020F0502020204030204" pitchFamily="34" charset="0"/>
              </a:rPr>
              <a:t>vigilants</a:t>
            </a:r>
            <a:r>
              <a:rPr lang="en-US" altLang="pt-BR" sz="1800" spc="11" dirty="0">
                <a:solidFill>
                  <a:schemeClr val="tx1">
                    <a:lumMod val="95000"/>
                    <a:lumOff val="5000"/>
                  </a:schemeClr>
                </a:solidFill>
                <a:latin typeface="Calibri" panose="020F0502020204030204" pitchFamily="34" charset="0"/>
              </a:rPr>
              <a:t>, providing services and promoting modernization and growth for Activity</a:t>
            </a:r>
            <a:r>
              <a:rPr lang="pt-BR" altLang="pt-BR" sz="1800" spc="11" dirty="0">
                <a:solidFill>
                  <a:schemeClr val="tx1">
                    <a:lumMod val="95000"/>
                    <a:lumOff val="5000"/>
                  </a:schemeClr>
                </a:solidFill>
                <a:latin typeface="Calibri" panose="020F0502020204030204" pitchFamily="34" charset="0"/>
              </a:rPr>
              <a:t>. </a:t>
            </a:r>
          </a:p>
          <a:p>
            <a:endParaRPr lang="pt-BR" sz="1800" dirty="0"/>
          </a:p>
        </p:txBody>
      </p:sp>
      <p:sp>
        <p:nvSpPr>
          <p:cNvPr id="6" name="Retângulo 5">
            <a:extLst>
              <a:ext uri="{FF2B5EF4-FFF2-40B4-BE49-F238E27FC236}">
                <a16:creationId xmlns:a16="http://schemas.microsoft.com/office/drawing/2014/main" id="{FFABA60E-5561-4D26-A895-C09ED8673D6D}"/>
              </a:ext>
            </a:extLst>
          </p:cNvPr>
          <p:cNvSpPr/>
          <p:nvPr/>
        </p:nvSpPr>
        <p:spPr>
          <a:xfrm>
            <a:off x="88795" y="1009358"/>
            <a:ext cx="5400600" cy="584775"/>
          </a:xfrm>
          <a:prstGeom prst="rect">
            <a:avLst/>
          </a:prstGeom>
        </p:spPr>
        <p:txBody>
          <a:bodyPr wrap="square">
            <a:spAutoFit/>
          </a:bodyPr>
          <a:lstStyle/>
          <a:p>
            <a:r>
              <a:rPr lang="pt-BR" altLang="pt-BR" sz="3200" b="1" dirty="0">
                <a:solidFill>
                  <a:srgbClr val="AD8331"/>
                </a:solidFill>
                <a:effectLst>
                  <a:outerShdw blurRad="38100" dist="38100" dir="2700000" algn="tl">
                    <a:srgbClr val="000000">
                      <a:alpha val="43137"/>
                    </a:srgbClr>
                  </a:outerShdw>
                </a:effectLst>
              </a:rPr>
              <a:t>Who </a:t>
            </a:r>
            <a:r>
              <a:rPr lang="pt-BR" altLang="pt-BR" sz="3200" b="1" dirty="0" err="1">
                <a:solidFill>
                  <a:srgbClr val="AD8331"/>
                </a:solidFill>
                <a:effectLst>
                  <a:outerShdw blurRad="38100" dist="38100" dir="2700000" algn="tl">
                    <a:srgbClr val="000000">
                      <a:alpha val="43137"/>
                    </a:srgbClr>
                  </a:outerShdw>
                </a:effectLst>
              </a:rPr>
              <a:t>we</a:t>
            </a:r>
            <a:r>
              <a:rPr lang="pt-BR" altLang="pt-BR" sz="3200" b="1" dirty="0">
                <a:solidFill>
                  <a:srgbClr val="AD8331"/>
                </a:solidFill>
                <a:effectLst>
                  <a:outerShdw blurRad="38100" dist="38100" dir="2700000" algn="tl">
                    <a:srgbClr val="000000">
                      <a:alpha val="43137"/>
                    </a:srgbClr>
                  </a:outerShdw>
                </a:effectLst>
              </a:rPr>
              <a:t> are?</a:t>
            </a:r>
            <a:endParaRPr lang="pt-BR" b="1" dirty="0">
              <a:solidFill>
                <a:srgbClr val="AD833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881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57225572-5479-4048-B458-D92777BAD9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42" y="0"/>
            <a:ext cx="9166708" cy="6858000"/>
          </a:xfrm>
        </p:spPr>
      </p:pic>
      <p:sp>
        <p:nvSpPr>
          <p:cNvPr id="4" name="Retângulo 3">
            <a:extLst>
              <a:ext uri="{FF2B5EF4-FFF2-40B4-BE49-F238E27FC236}">
                <a16:creationId xmlns:a16="http://schemas.microsoft.com/office/drawing/2014/main" id="{B08B0EBD-30A4-422D-9AB3-AC086E8D694C}"/>
              </a:ext>
            </a:extLst>
          </p:cNvPr>
          <p:cNvSpPr/>
          <p:nvPr/>
        </p:nvSpPr>
        <p:spPr>
          <a:xfrm>
            <a:off x="319614" y="959548"/>
            <a:ext cx="6835787" cy="584775"/>
          </a:xfrm>
          <a:prstGeom prst="rect">
            <a:avLst/>
          </a:prstGeom>
        </p:spPr>
        <p:txBody>
          <a:bodyPr wrap="square">
            <a:spAutoFit/>
          </a:bodyPr>
          <a:lstStyle/>
          <a:p>
            <a:r>
              <a:rPr lang="pt-BR" sz="3200" b="1" dirty="0" err="1">
                <a:solidFill>
                  <a:srgbClr val="AD8331"/>
                </a:solidFill>
                <a:effectLst>
                  <a:outerShdw blurRad="38100" dist="38100" dir="2700000" algn="tl">
                    <a:srgbClr val="000000">
                      <a:alpha val="43137"/>
                    </a:srgbClr>
                  </a:outerShdw>
                </a:effectLst>
              </a:rPr>
              <a:t>Latest</a:t>
            </a:r>
            <a:r>
              <a:rPr lang="pt-BR" sz="3200" b="1" dirty="0">
                <a:solidFill>
                  <a:srgbClr val="AD8331"/>
                </a:solidFill>
                <a:effectLst>
                  <a:outerShdw blurRad="38100" dist="38100" dir="2700000" algn="tl">
                    <a:srgbClr val="000000">
                      <a:alpha val="43137"/>
                    </a:srgbClr>
                  </a:outerShdw>
                </a:effectLst>
              </a:rPr>
              <a:t> </a:t>
            </a:r>
            <a:r>
              <a:rPr lang="pt-BR" sz="3200" b="1" dirty="0" err="1">
                <a:solidFill>
                  <a:srgbClr val="AD8331"/>
                </a:solidFill>
                <a:effectLst>
                  <a:outerShdw blurRad="38100" dist="38100" dir="2700000" algn="tl">
                    <a:srgbClr val="000000">
                      <a:alpha val="43137"/>
                    </a:srgbClr>
                  </a:outerShdw>
                </a:effectLst>
              </a:rPr>
              <a:t>Actions</a:t>
            </a:r>
            <a:endParaRPr lang="pt-BR" b="1" dirty="0">
              <a:solidFill>
                <a:srgbClr val="AD8331"/>
              </a:solidFill>
              <a:effectLst>
                <a:outerShdw blurRad="38100" dist="38100" dir="2700000" algn="tl">
                  <a:srgbClr val="000000">
                    <a:alpha val="43137"/>
                  </a:srgbClr>
                </a:outerShdw>
              </a:effectLst>
            </a:endParaRPr>
          </a:p>
        </p:txBody>
      </p:sp>
      <p:sp>
        <p:nvSpPr>
          <p:cNvPr id="5" name="Espaço Reservado para Conteúdo 5">
            <a:extLst>
              <a:ext uri="{FF2B5EF4-FFF2-40B4-BE49-F238E27FC236}">
                <a16:creationId xmlns:a16="http://schemas.microsoft.com/office/drawing/2014/main" id="{06D1407D-3342-4313-A6FD-A4A236248F9F}"/>
              </a:ext>
            </a:extLst>
          </p:cNvPr>
          <p:cNvSpPr txBox="1">
            <a:spLocks/>
          </p:cNvSpPr>
          <p:nvPr/>
        </p:nvSpPr>
        <p:spPr>
          <a:xfrm>
            <a:off x="319615" y="1802167"/>
            <a:ext cx="8407135"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Wingdings 3" charset="2"/>
              <a:buNone/>
              <a:defRPr/>
            </a:pPr>
            <a:r>
              <a:rPr lang="pt-BR" sz="1800" dirty="0">
                <a:solidFill>
                  <a:schemeClr val="tx1">
                    <a:lumMod val="75000"/>
                    <a:lumOff val="25000"/>
                  </a:schemeClr>
                </a:solidFill>
              </a:rPr>
              <a:t>1º - </a:t>
            </a:r>
            <a:r>
              <a:rPr lang="en-US" sz="1800" dirty="0">
                <a:solidFill>
                  <a:schemeClr val="tx1">
                    <a:lumMod val="75000"/>
                    <a:lumOff val="25000"/>
                  </a:schemeClr>
                </a:solidFill>
              </a:rPr>
              <a:t>UPDATE OF THE DATABASE OF ALL ENTITIES AND ORGANIZATIONS REPRESENTING PRIVATE SECURITY IN THE WORLD</a:t>
            </a:r>
            <a:r>
              <a:rPr lang="pt-BR" sz="1800" dirty="0">
                <a:solidFill>
                  <a:schemeClr val="tx1">
                    <a:lumMod val="75000"/>
                    <a:lumOff val="25000"/>
                  </a:schemeClr>
                </a:solidFill>
              </a:rPr>
              <a:t>;</a:t>
            </a:r>
          </a:p>
          <a:p>
            <a:pPr marL="0" indent="0" algn="just" fontAlgn="auto">
              <a:spcAft>
                <a:spcPts val="0"/>
              </a:spcAft>
              <a:buFont typeface="Wingdings 3" charset="2"/>
              <a:buNone/>
              <a:defRPr/>
            </a:pPr>
            <a:r>
              <a:rPr lang="pt-BR" sz="1800" dirty="0">
                <a:solidFill>
                  <a:schemeClr val="tx1">
                    <a:lumMod val="75000"/>
                    <a:lumOff val="25000"/>
                  </a:schemeClr>
                </a:solidFill>
              </a:rPr>
              <a:t>2º - REGULARISATIONS:</a:t>
            </a:r>
          </a:p>
          <a:p>
            <a:pPr algn="just" fontAlgn="auto">
              <a:spcAft>
                <a:spcPts val="0"/>
              </a:spcAft>
              <a:buFont typeface="Wingdings" panose="05000000000000000000" pitchFamily="2" charset="2"/>
              <a:buChar char="§"/>
              <a:defRPr/>
            </a:pPr>
            <a:r>
              <a:rPr lang="pt-BR" sz="1800" dirty="0">
                <a:solidFill>
                  <a:schemeClr val="tx1">
                    <a:lumMod val="75000"/>
                    <a:lumOff val="25000"/>
                  </a:schemeClr>
                </a:solidFill>
              </a:rPr>
              <a:t>NOTORIAL (update </a:t>
            </a:r>
            <a:r>
              <a:rPr lang="pt-BR" sz="1800" dirty="0" err="1">
                <a:solidFill>
                  <a:schemeClr val="tx1">
                    <a:lumMod val="75000"/>
                    <a:lumOff val="25000"/>
                  </a:schemeClr>
                </a:solidFill>
              </a:rPr>
              <a:t>of</a:t>
            </a:r>
            <a:r>
              <a:rPr lang="pt-BR" sz="1800" dirty="0">
                <a:solidFill>
                  <a:schemeClr val="tx1">
                    <a:lumMod val="75000"/>
                    <a:lumOff val="25000"/>
                  </a:schemeClr>
                </a:solidFill>
              </a:rPr>
              <a:t> </a:t>
            </a:r>
            <a:r>
              <a:rPr lang="pt-BR" sz="1800" dirty="0" err="1">
                <a:solidFill>
                  <a:schemeClr val="tx1">
                    <a:lumMod val="75000"/>
                    <a:lumOff val="25000"/>
                  </a:schemeClr>
                </a:solidFill>
              </a:rPr>
              <a:t>bylaws</a:t>
            </a:r>
            <a:r>
              <a:rPr lang="pt-BR" sz="1800" dirty="0">
                <a:solidFill>
                  <a:schemeClr val="tx1">
                    <a:lumMod val="75000"/>
                    <a:lumOff val="25000"/>
                  </a:schemeClr>
                </a:solidFill>
              </a:rPr>
              <a:t>);</a:t>
            </a:r>
          </a:p>
          <a:p>
            <a:pPr algn="just" fontAlgn="auto">
              <a:spcAft>
                <a:spcPts val="0"/>
              </a:spcAft>
              <a:buFont typeface="Wingdings" panose="05000000000000000000" pitchFamily="2" charset="2"/>
              <a:buChar char="§"/>
              <a:defRPr/>
            </a:pPr>
            <a:r>
              <a:rPr lang="pt-BR" sz="1800" dirty="0">
                <a:solidFill>
                  <a:srgbClr val="002060"/>
                </a:solidFill>
                <a:hlinkClick r:id="rId4">
                  <a:extLst>
                    <a:ext uri="{A12FA001-AC4F-418D-AE19-62706E023703}">
                      <ahyp:hlinkClr xmlns:ahyp="http://schemas.microsoft.com/office/drawing/2018/hyperlinkcolor" val="tx"/>
                    </a:ext>
                  </a:extLst>
                </a:hlinkClick>
              </a:rPr>
              <a:t>http://wsf.org.br/wp-content/uploads/2019/04/ESTATUTO-SOCIAL.pdf</a:t>
            </a:r>
            <a:endParaRPr lang="pt-BR" sz="1800" dirty="0">
              <a:solidFill>
                <a:srgbClr val="002060"/>
              </a:solidFill>
            </a:endParaRPr>
          </a:p>
          <a:p>
            <a:pPr algn="just" fontAlgn="auto">
              <a:spcAft>
                <a:spcPts val="0"/>
              </a:spcAft>
              <a:buFont typeface="Wingdings" panose="05000000000000000000" pitchFamily="2" charset="2"/>
              <a:buChar char="§"/>
              <a:defRPr/>
            </a:pPr>
            <a:r>
              <a:rPr lang="en-US" sz="1800" dirty="0">
                <a:solidFill>
                  <a:schemeClr val="tx1">
                    <a:lumMod val="75000"/>
                    <a:lumOff val="25000"/>
                  </a:schemeClr>
                </a:solidFill>
              </a:rPr>
              <a:t>FISCAL (Creation of legal entity registration and payment of tax debts) and</a:t>
            </a:r>
            <a:r>
              <a:rPr lang="pt-BR" sz="1800" dirty="0">
                <a:solidFill>
                  <a:schemeClr val="tx1">
                    <a:lumMod val="75000"/>
                    <a:lumOff val="25000"/>
                  </a:schemeClr>
                </a:solidFill>
              </a:rPr>
              <a:t>;</a:t>
            </a:r>
          </a:p>
          <a:p>
            <a:pPr algn="just" fontAlgn="auto">
              <a:spcAft>
                <a:spcPts val="0"/>
              </a:spcAft>
              <a:buFont typeface="Wingdings" panose="05000000000000000000" pitchFamily="2" charset="2"/>
              <a:buChar char="§"/>
              <a:defRPr/>
            </a:pPr>
            <a:r>
              <a:rPr lang="pt-BR" sz="1800" dirty="0">
                <a:solidFill>
                  <a:schemeClr val="tx1">
                    <a:lumMod val="75000"/>
                    <a:lumOff val="25000"/>
                  </a:schemeClr>
                </a:solidFill>
              </a:rPr>
              <a:t> </a:t>
            </a:r>
            <a:r>
              <a:rPr lang="en-US" sz="1800" dirty="0">
                <a:solidFill>
                  <a:schemeClr val="tx1">
                    <a:lumMod val="75000"/>
                    <a:lumOff val="25000"/>
                  </a:schemeClr>
                </a:solidFill>
              </a:rPr>
              <a:t>BANKING (Independent bank account creation)</a:t>
            </a:r>
            <a:r>
              <a:rPr lang="pt-BR" sz="1800" dirty="0">
                <a:solidFill>
                  <a:schemeClr val="tx1">
                    <a:lumMod val="75000"/>
                    <a:lumOff val="25000"/>
                  </a:schemeClr>
                </a:solidFill>
              </a:rPr>
              <a:t>;</a:t>
            </a:r>
          </a:p>
          <a:p>
            <a:pPr marL="0" indent="0" algn="just" fontAlgn="auto">
              <a:spcAft>
                <a:spcPts val="0"/>
              </a:spcAft>
              <a:buFont typeface="Wingdings 3" charset="2"/>
              <a:buNone/>
              <a:defRPr/>
            </a:pPr>
            <a:r>
              <a:rPr lang="pt-BR" sz="1800" dirty="0">
                <a:solidFill>
                  <a:schemeClr val="tx1">
                    <a:lumMod val="75000"/>
                    <a:lumOff val="25000"/>
                  </a:schemeClr>
                </a:solidFill>
              </a:rPr>
              <a:t>3º - </a:t>
            </a:r>
            <a:r>
              <a:rPr lang="en-US" sz="1800" dirty="0">
                <a:solidFill>
                  <a:schemeClr val="tx1">
                    <a:lumMod val="75000"/>
                    <a:lumOff val="25000"/>
                  </a:schemeClr>
                </a:solidFill>
              </a:rPr>
              <a:t>CREATION OF NEW ELECTRONIC PORTAL</a:t>
            </a:r>
            <a:r>
              <a:rPr lang="pt-BR" sz="1800" dirty="0">
                <a:solidFill>
                  <a:schemeClr val="tx1">
                    <a:lumMod val="75000"/>
                    <a:lumOff val="25000"/>
                  </a:schemeClr>
                </a:solidFill>
              </a:rPr>
              <a:t>: </a:t>
            </a:r>
            <a:r>
              <a:rPr lang="pt-BR" sz="1800" dirty="0">
                <a:solidFill>
                  <a:srgbClr val="165491"/>
                </a:solidFill>
                <a:hlinkClick r:id="rId5">
                  <a:extLst>
                    <a:ext uri="{A12FA001-AC4F-418D-AE19-62706E023703}">
                      <ahyp:hlinkClr xmlns:ahyp="http://schemas.microsoft.com/office/drawing/2018/hyperlinkcolor" val="tx"/>
                    </a:ext>
                  </a:extLst>
                </a:hlinkClick>
              </a:rPr>
              <a:t>https://wsf.org.br/</a:t>
            </a:r>
            <a:r>
              <a:rPr lang="pt-BR" sz="1800" dirty="0">
                <a:solidFill>
                  <a:srgbClr val="165491"/>
                </a:solidFill>
              </a:rPr>
              <a:t>;</a:t>
            </a:r>
          </a:p>
          <a:p>
            <a:pPr algn="just">
              <a:defRPr/>
            </a:pPr>
            <a:endParaRPr lang="pt-BR" altLang="pt-BR" sz="1800" dirty="0"/>
          </a:p>
          <a:p>
            <a:pPr marL="0" indent="0">
              <a:buNone/>
            </a:pPr>
            <a:endParaRPr lang="pt-BR" sz="1800" dirty="0"/>
          </a:p>
        </p:txBody>
      </p:sp>
    </p:spTree>
    <p:extLst>
      <p:ext uri="{BB962C8B-B14F-4D97-AF65-F5344CB8AC3E}">
        <p14:creationId xmlns:p14="http://schemas.microsoft.com/office/powerpoint/2010/main" val="182904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57225572-5479-4048-B458-D92777BAD9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p:spPr>
      </p:pic>
      <p:sp>
        <p:nvSpPr>
          <p:cNvPr id="4" name="Retângulo 3">
            <a:extLst>
              <a:ext uri="{FF2B5EF4-FFF2-40B4-BE49-F238E27FC236}">
                <a16:creationId xmlns:a16="http://schemas.microsoft.com/office/drawing/2014/main" id="{B08B0EBD-30A4-422D-9AB3-AC086E8D694C}"/>
              </a:ext>
            </a:extLst>
          </p:cNvPr>
          <p:cNvSpPr/>
          <p:nvPr/>
        </p:nvSpPr>
        <p:spPr>
          <a:xfrm>
            <a:off x="319614" y="959548"/>
            <a:ext cx="6835787" cy="584775"/>
          </a:xfrm>
          <a:prstGeom prst="rect">
            <a:avLst/>
          </a:prstGeom>
        </p:spPr>
        <p:txBody>
          <a:bodyPr wrap="square">
            <a:spAutoFit/>
          </a:bodyPr>
          <a:lstStyle/>
          <a:p>
            <a:r>
              <a:rPr lang="pt-BR" sz="3200" b="1" dirty="0" err="1">
                <a:solidFill>
                  <a:srgbClr val="AD8331"/>
                </a:solidFill>
                <a:effectLst>
                  <a:outerShdw blurRad="38100" dist="38100" dir="2700000" algn="tl">
                    <a:srgbClr val="000000">
                      <a:alpha val="43137"/>
                    </a:srgbClr>
                  </a:outerShdw>
                </a:effectLst>
              </a:rPr>
              <a:t>Goals</a:t>
            </a:r>
            <a:r>
              <a:rPr lang="pt-BR" sz="3200" b="1" dirty="0">
                <a:solidFill>
                  <a:srgbClr val="AD8331"/>
                </a:solidFill>
                <a:effectLst>
                  <a:outerShdw blurRad="38100" dist="38100" dir="2700000" algn="tl">
                    <a:srgbClr val="000000">
                      <a:alpha val="43137"/>
                    </a:srgbClr>
                  </a:outerShdw>
                </a:effectLst>
              </a:rPr>
              <a:t> 2019-2020</a:t>
            </a:r>
            <a:endParaRPr lang="pt-BR" b="1" dirty="0">
              <a:solidFill>
                <a:srgbClr val="AD8331"/>
              </a:solidFill>
              <a:effectLst>
                <a:outerShdw blurRad="38100" dist="38100" dir="2700000" algn="tl">
                  <a:srgbClr val="000000">
                    <a:alpha val="43137"/>
                  </a:srgbClr>
                </a:outerShdw>
              </a:effectLst>
            </a:endParaRPr>
          </a:p>
        </p:txBody>
      </p:sp>
      <p:sp>
        <p:nvSpPr>
          <p:cNvPr id="6" name="Espaço Reservado para Conteúdo 2">
            <a:extLst>
              <a:ext uri="{FF2B5EF4-FFF2-40B4-BE49-F238E27FC236}">
                <a16:creationId xmlns:a16="http://schemas.microsoft.com/office/drawing/2014/main" id="{B8023260-B8F7-4AB6-BD1A-768AFD867BC1}"/>
              </a:ext>
            </a:extLst>
          </p:cNvPr>
          <p:cNvSpPr txBox="1">
            <a:spLocks/>
          </p:cNvSpPr>
          <p:nvPr/>
        </p:nvSpPr>
        <p:spPr>
          <a:xfrm>
            <a:off x="452976" y="1661161"/>
            <a:ext cx="8122853" cy="4997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solidFill>
                  <a:schemeClr val="tx1">
                    <a:lumMod val="75000"/>
                    <a:lumOff val="25000"/>
                  </a:schemeClr>
                </a:solidFill>
              </a:rPr>
              <a:t>ESTABLISHING CONSTITUTIVE STATUS WITH ECOSOC – UN</a:t>
            </a:r>
            <a:r>
              <a:rPr lang="pt-BR" sz="2000" dirty="0">
                <a:solidFill>
                  <a:schemeClr val="tx1">
                    <a:lumMod val="75000"/>
                    <a:lumOff val="25000"/>
                  </a:schemeClr>
                </a:solidFill>
              </a:rPr>
              <a:t>:</a:t>
            </a:r>
          </a:p>
          <a:p>
            <a:pPr>
              <a:buFont typeface="Wingdings 3" charset="2"/>
              <a:buChar char=""/>
              <a:defRPr/>
            </a:pPr>
            <a:endParaRPr lang="pt-BR" sz="2000" dirty="0">
              <a:solidFill>
                <a:schemeClr val="tx1">
                  <a:lumMod val="75000"/>
                  <a:lumOff val="25000"/>
                </a:schemeClr>
              </a:solidFill>
            </a:endParaRPr>
          </a:p>
          <a:p>
            <a:pPr>
              <a:buFont typeface="Wingdings 3" charset="2"/>
              <a:buChar char=""/>
              <a:defRPr/>
            </a:pPr>
            <a:endParaRPr lang="pt-BR" sz="2000" dirty="0">
              <a:solidFill>
                <a:schemeClr val="tx1">
                  <a:lumMod val="75000"/>
                  <a:lumOff val="25000"/>
                </a:schemeClr>
              </a:solidFill>
            </a:endParaRPr>
          </a:p>
          <a:p>
            <a:pPr marL="0" indent="0">
              <a:buFont typeface="Wingdings 3" charset="2"/>
              <a:buNone/>
              <a:defRPr/>
            </a:pPr>
            <a:endParaRPr lang="pt-BR" sz="2000" dirty="0">
              <a:solidFill>
                <a:schemeClr val="tx1">
                  <a:lumMod val="75000"/>
                  <a:lumOff val="25000"/>
                </a:schemeClr>
              </a:solidFill>
            </a:endParaRPr>
          </a:p>
          <a:p>
            <a:pPr marL="0" indent="0">
              <a:buFont typeface="Wingdings 3" charset="2"/>
              <a:buNone/>
              <a:defRPr/>
            </a:pPr>
            <a:r>
              <a:rPr lang="pt-BR" sz="2000" dirty="0">
                <a:solidFill>
                  <a:schemeClr val="tx1">
                    <a:lumMod val="75000"/>
                    <a:lumOff val="25000"/>
                  </a:schemeClr>
                </a:solidFill>
              </a:rPr>
              <a:t>	</a:t>
            </a:r>
          </a:p>
          <a:p>
            <a:pPr marL="0" indent="0">
              <a:buFont typeface="Wingdings 3" charset="2"/>
              <a:buNone/>
              <a:defRPr/>
            </a:pPr>
            <a:r>
              <a:rPr lang="pt-BR" sz="2000" dirty="0">
                <a:solidFill>
                  <a:schemeClr val="tx1">
                    <a:lumMod val="75000"/>
                    <a:lumOff val="25000"/>
                  </a:schemeClr>
                </a:solidFill>
              </a:rPr>
              <a:t>		</a:t>
            </a:r>
          </a:p>
          <a:p>
            <a:pPr marL="0" indent="0">
              <a:buFont typeface="Wingdings 3" charset="2"/>
              <a:buNone/>
              <a:defRPr/>
            </a:pPr>
            <a:endParaRPr lang="pt-BR" sz="2000" dirty="0">
              <a:solidFill>
                <a:schemeClr val="tx1">
                  <a:lumMod val="75000"/>
                  <a:lumOff val="25000"/>
                </a:schemeClr>
              </a:solidFill>
            </a:endParaRPr>
          </a:p>
          <a:p>
            <a:pPr>
              <a:defRPr/>
            </a:pPr>
            <a:r>
              <a:rPr lang="pt-BR" sz="2000" dirty="0" err="1">
                <a:solidFill>
                  <a:schemeClr val="tx1">
                    <a:lumMod val="75000"/>
                    <a:lumOff val="25000"/>
                  </a:schemeClr>
                </a:solidFill>
              </a:rPr>
              <a:t>Required</a:t>
            </a:r>
            <a:r>
              <a:rPr lang="pt-BR" sz="2000" dirty="0">
                <a:solidFill>
                  <a:schemeClr val="tx1">
                    <a:lumMod val="75000"/>
                    <a:lumOff val="25000"/>
                  </a:schemeClr>
                </a:solidFill>
              </a:rPr>
              <a:t> </a:t>
            </a:r>
            <a:r>
              <a:rPr lang="pt-BR" sz="2000" dirty="0" err="1">
                <a:solidFill>
                  <a:schemeClr val="tx1">
                    <a:lumMod val="75000"/>
                    <a:lumOff val="25000"/>
                  </a:schemeClr>
                </a:solidFill>
              </a:rPr>
              <a:t>Documents</a:t>
            </a:r>
            <a:r>
              <a:rPr lang="pt-BR" sz="2000" dirty="0">
                <a:solidFill>
                  <a:schemeClr val="tx1">
                    <a:lumMod val="75000"/>
                    <a:lumOff val="25000"/>
                  </a:schemeClr>
                </a:solidFill>
              </a:rPr>
              <a:t> :</a:t>
            </a:r>
          </a:p>
          <a:p>
            <a:pPr lvl="2">
              <a:defRPr/>
            </a:pPr>
            <a:r>
              <a:rPr lang="en-US" dirty="0">
                <a:solidFill>
                  <a:schemeClr val="tx1">
                    <a:lumMod val="75000"/>
                    <a:lumOff val="25000"/>
                  </a:schemeClr>
                </a:solidFill>
              </a:rPr>
              <a:t>Copy of the Constitution/letter and/or statutes and amendments;</a:t>
            </a:r>
          </a:p>
          <a:p>
            <a:pPr lvl="2">
              <a:defRPr/>
            </a:pPr>
            <a:r>
              <a:rPr lang="en-US" dirty="0">
                <a:solidFill>
                  <a:schemeClr val="tx1">
                    <a:lumMod val="75000"/>
                    <a:lumOff val="25000"/>
                  </a:schemeClr>
                </a:solidFill>
              </a:rPr>
              <a:t>Certificate of registration proving existence for at least 02 (two) years;</a:t>
            </a:r>
          </a:p>
          <a:p>
            <a:pPr lvl="2">
              <a:defRPr/>
            </a:pPr>
            <a:r>
              <a:rPr lang="en-US" u="sng" dirty="0">
                <a:solidFill>
                  <a:schemeClr val="tx1">
                    <a:lumMod val="75000"/>
                    <a:lumOff val="25000"/>
                  </a:schemeClr>
                </a:solidFill>
              </a:rPr>
              <a:t>FINANCIAL STATEMENT PROVING YOUR SELF-SUSTAINABILITY</a:t>
            </a:r>
            <a:r>
              <a:rPr lang="pt-BR" u="sng" dirty="0">
                <a:solidFill>
                  <a:schemeClr val="tx1">
                    <a:lumMod val="75000"/>
                    <a:lumOff val="25000"/>
                  </a:schemeClr>
                </a:solidFill>
              </a:rPr>
              <a:t>.</a:t>
            </a:r>
          </a:p>
          <a:p>
            <a:pPr marL="914400" lvl="2" indent="0">
              <a:buFont typeface="Wingdings 3" charset="2"/>
              <a:buNone/>
              <a:defRPr/>
            </a:pPr>
            <a:endParaRPr lang="pt-BR" dirty="0">
              <a:solidFill>
                <a:schemeClr val="tx1">
                  <a:lumMod val="75000"/>
                  <a:lumOff val="25000"/>
                </a:schemeClr>
              </a:solidFill>
            </a:endParaRPr>
          </a:p>
          <a:p>
            <a:pPr marL="914400" lvl="2" indent="0">
              <a:buFont typeface="Wingdings 3" charset="2"/>
              <a:buNone/>
              <a:defRPr/>
            </a:pPr>
            <a:endParaRPr lang="pt-BR" dirty="0">
              <a:solidFill>
                <a:schemeClr val="tx1">
                  <a:lumMod val="75000"/>
                  <a:lumOff val="25000"/>
                </a:schemeClr>
              </a:solidFill>
            </a:endParaRPr>
          </a:p>
        </p:txBody>
      </p:sp>
      <p:pic>
        <p:nvPicPr>
          <p:cNvPr id="7" name="Picture 4" descr="Resultado de imagem para FOCO E ONU">
            <a:extLst>
              <a:ext uri="{FF2B5EF4-FFF2-40B4-BE49-F238E27FC236}">
                <a16:creationId xmlns:a16="http://schemas.microsoft.com/office/drawing/2014/main" id="{920312F2-3200-4AC4-AEB5-937B6BF7B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351" y="2308861"/>
            <a:ext cx="2912837" cy="193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14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57225572-5479-4048-B458-D92777BAD9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p:spPr>
      </p:pic>
      <p:sp>
        <p:nvSpPr>
          <p:cNvPr id="4" name="Retângulo 3">
            <a:extLst>
              <a:ext uri="{FF2B5EF4-FFF2-40B4-BE49-F238E27FC236}">
                <a16:creationId xmlns:a16="http://schemas.microsoft.com/office/drawing/2014/main" id="{B08B0EBD-30A4-422D-9AB3-AC086E8D694C}"/>
              </a:ext>
            </a:extLst>
          </p:cNvPr>
          <p:cNvSpPr/>
          <p:nvPr/>
        </p:nvSpPr>
        <p:spPr>
          <a:xfrm>
            <a:off x="319614" y="959548"/>
            <a:ext cx="6835787" cy="584775"/>
          </a:xfrm>
          <a:prstGeom prst="rect">
            <a:avLst/>
          </a:prstGeom>
        </p:spPr>
        <p:txBody>
          <a:bodyPr wrap="square">
            <a:spAutoFit/>
          </a:bodyPr>
          <a:lstStyle/>
          <a:p>
            <a:r>
              <a:rPr lang="pt-BR" sz="3200" b="1" dirty="0" err="1">
                <a:solidFill>
                  <a:srgbClr val="AD8331"/>
                </a:solidFill>
                <a:effectLst>
                  <a:outerShdw blurRad="38100" dist="38100" dir="2700000" algn="tl">
                    <a:srgbClr val="000000">
                      <a:alpha val="43137"/>
                    </a:srgbClr>
                  </a:outerShdw>
                </a:effectLst>
              </a:rPr>
              <a:t>Strategies</a:t>
            </a:r>
            <a:endParaRPr lang="pt-BR" b="1" dirty="0">
              <a:solidFill>
                <a:srgbClr val="AD8331"/>
              </a:solidFill>
              <a:effectLst>
                <a:outerShdw blurRad="38100" dist="38100" dir="2700000" algn="tl">
                  <a:srgbClr val="000000">
                    <a:alpha val="43137"/>
                  </a:srgbClr>
                </a:outerShdw>
              </a:effectLst>
            </a:endParaRPr>
          </a:p>
        </p:txBody>
      </p:sp>
      <p:sp>
        <p:nvSpPr>
          <p:cNvPr id="8" name="Espaço Reservado para Conteúdo 2">
            <a:extLst>
              <a:ext uri="{FF2B5EF4-FFF2-40B4-BE49-F238E27FC236}">
                <a16:creationId xmlns:a16="http://schemas.microsoft.com/office/drawing/2014/main" id="{A1A72EBC-7F44-4230-94AA-E8C7B94A75D2}"/>
              </a:ext>
            </a:extLst>
          </p:cNvPr>
          <p:cNvSpPr txBox="1">
            <a:spLocks/>
          </p:cNvSpPr>
          <p:nvPr/>
        </p:nvSpPr>
        <p:spPr>
          <a:xfrm>
            <a:off x="204186" y="1407435"/>
            <a:ext cx="8469297" cy="5055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3" charset="2"/>
              <a:buChar char=""/>
              <a:defRPr/>
            </a:pPr>
            <a:endParaRPr lang="pt-BR" u="sng" dirty="0">
              <a:solidFill>
                <a:schemeClr val="tx1">
                  <a:lumMod val="75000"/>
                  <a:lumOff val="25000"/>
                </a:schemeClr>
              </a:solidFill>
            </a:endParaRPr>
          </a:p>
          <a:p>
            <a:pPr>
              <a:buFont typeface="Wingdings 3" charset="2"/>
              <a:buChar char=""/>
              <a:defRPr/>
            </a:pPr>
            <a:endParaRPr lang="pt-BR" u="sng" dirty="0">
              <a:solidFill>
                <a:schemeClr val="tx1">
                  <a:lumMod val="75000"/>
                  <a:lumOff val="25000"/>
                </a:schemeClr>
              </a:solidFill>
            </a:endParaRPr>
          </a:p>
          <a:p>
            <a:pPr>
              <a:buFont typeface="Wingdings 3" charset="2"/>
              <a:buChar char=""/>
              <a:defRPr/>
            </a:pPr>
            <a:endParaRPr lang="pt-BR" u="sng" dirty="0">
              <a:solidFill>
                <a:schemeClr val="tx1">
                  <a:lumMod val="75000"/>
                  <a:lumOff val="25000"/>
                </a:schemeClr>
              </a:solidFill>
            </a:endParaRPr>
          </a:p>
          <a:p>
            <a:pPr>
              <a:buFont typeface="Wingdings 3" charset="2"/>
              <a:buChar char=""/>
              <a:defRPr/>
            </a:pPr>
            <a:endParaRPr lang="pt-BR" u="sng" dirty="0">
              <a:solidFill>
                <a:schemeClr val="tx1">
                  <a:lumMod val="75000"/>
                  <a:lumOff val="25000"/>
                </a:schemeClr>
              </a:solidFill>
            </a:endParaRPr>
          </a:p>
          <a:p>
            <a:pPr>
              <a:buFont typeface="Wingdings 3" charset="2"/>
              <a:buChar char=""/>
              <a:defRPr/>
            </a:pPr>
            <a:endParaRPr lang="pt-BR" u="sng" dirty="0">
              <a:solidFill>
                <a:schemeClr val="tx1">
                  <a:lumMod val="75000"/>
                  <a:lumOff val="25000"/>
                </a:schemeClr>
              </a:solidFill>
            </a:endParaRPr>
          </a:p>
          <a:p>
            <a:pPr>
              <a:defRPr/>
            </a:pPr>
            <a:r>
              <a:rPr lang="en-US" sz="1800" dirty="0"/>
              <a:t>WIDE DISSEMINATION, ESPECIALLY IN THE ELECTRONIC PORTALS AND MEETINGS OF CONTINENTAL/REGIONAL ENTITIES (E.G. FEPASEP, FESESUR, COESS);</a:t>
            </a:r>
          </a:p>
          <a:p>
            <a:pPr>
              <a:defRPr/>
            </a:pPr>
            <a:r>
              <a:rPr lang="en-US" sz="1800" dirty="0"/>
              <a:t>ACHIEVE AT LEAST 2,000 (2000) ASSOCIATES</a:t>
            </a:r>
            <a:r>
              <a:rPr lang="pt-BR" sz="1800" dirty="0"/>
              <a:t>;</a:t>
            </a:r>
          </a:p>
          <a:p>
            <a:pPr lvl="2">
              <a:defRPr/>
            </a:pPr>
            <a:r>
              <a:rPr lang="pt-BR" sz="1800" dirty="0"/>
              <a:t>R$ 1,182,000 (1 </a:t>
            </a:r>
            <a:r>
              <a:rPr lang="pt-BR" sz="1800" dirty="0" err="1"/>
              <a:t>million</a:t>
            </a:r>
            <a:r>
              <a:rPr lang="pt-BR" sz="1800" dirty="0"/>
              <a:t>, 182,000 reais)</a:t>
            </a:r>
          </a:p>
          <a:p>
            <a:pPr>
              <a:defRPr/>
            </a:pPr>
            <a:r>
              <a:rPr lang="en-US" sz="1800" dirty="0"/>
              <a:t>REALIZATION OF AGREEMENTS FOR THE DISSEMINATION OF INTERNATIONAL PRIVATE SECURITY EVENTS</a:t>
            </a:r>
            <a:r>
              <a:rPr lang="pt-BR" sz="1800" dirty="0"/>
              <a:t>;</a:t>
            </a:r>
          </a:p>
          <a:p>
            <a:pPr marL="914400" lvl="2" indent="0">
              <a:buFont typeface="Wingdings 3" charset="2"/>
              <a:buNone/>
              <a:defRPr/>
            </a:pPr>
            <a:endParaRPr lang="pt-BR" sz="1800" dirty="0">
              <a:solidFill>
                <a:schemeClr val="tx1">
                  <a:lumMod val="75000"/>
                  <a:lumOff val="25000"/>
                </a:schemeClr>
              </a:solidFill>
            </a:endParaRPr>
          </a:p>
          <a:p>
            <a:pPr marL="1828800" lvl="4" indent="0">
              <a:buFont typeface="Wingdings 3" charset="2"/>
              <a:buNone/>
              <a:defRPr/>
            </a:pPr>
            <a:endParaRPr lang="pt-BR" dirty="0">
              <a:solidFill>
                <a:schemeClr val="tx1">
                  <a:lumMod val="75000"/>
                  <a:lumOff val="25000"/>
                </a:schemeClr>
              </a:solidFill>
            </a:endParaRPr>
          </a:p>
          <a:p>
            <a:pPr marL="1828800" lvl="4" indent="0">
              <a:buFont typeface="Wingdings 3" charset="2"/>
              <a:buNone/>
              <a:defRPr/>
            </a:pPr>
            <a:endParaRPr lang="pt-BR" dirty="0">
              <a:solidFill>
                <a:schemeClr val="tx1">
                  <a:lumMod val="75000"/>
                  <a:lumOff val="25000"/>
                </a:schemeClr>
              </a:solidFill>
            </a:endParaRPr>
          </a:p>
        </p:txBody>
      </p:sp>
      <p:pic>
        <p:nvPicPr>
          <p:cNvPr id="10" name="Imagem 5">
            <a:extLst>
              <a:ext uri="{FF2B5EF4-FFF2-40B4-BE49-F238E27FC236}">
                <a16:creationId xmlns:a16="http://schemas.microsoft.com/office/drawing/2014/main" id="{0E5F09EC-FC19-47D6-BD2E-F6AD2A67D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879" y="1833562"/>
            <a:ext cx="31051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286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57225572-5479-4048-B458-D92777BAD9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p:spPr>
      </p:pic>
      <p:sp>
        <p:nvSpPr>
          <p:cNvPr id="4" name="Retângulo 3">
            <a:extLst>
              <a:ext uri="{FF2B5EF4-FFF2-40B4-BE49-F238E27FC236}">
                <a16:creationId xmlns:a16="http://schemas.microsoft.com/office/drawing/2014/main" id="{B08B0EBD-30A4-422D-9AB3-AC086E8D694C}"/>
              </a:ext>
            </a:extLst>
          </p:cNvPr>
          <p:cNvSpPr/>
          <p:nvPr/>
        </p:nvSpPr>
        <p:spPr>
          <a:xfrm>
            <a:off x="319614" y="959548"/>
            <a:ext cx="6835787" cy="584775"/>
          </a:xfrm>
          <a:prstGeom prst="rect">
            <a:avLst/>
          </a:prstGeom>
        </p:spPr>
        <p:txBody>
          <a:bodyPr wrap="square">
            <a:spAutoFit/>
          </a:bodyPr>
          <a:lstStyle/>
          <a:p>
            <a:r>
              <a:rPr lang="pt-BR" sz="3200" b="1" dirty="0">
                <a:solidFill>
                  <a:srgbClr val="AD8331"/>
                </a:solidFill>
                <a:effectLst>
                  <a:outerShdw blurRad="38100" dist="38100" dir="2700000" algn="tl">
                    <a:srgbClr val="000000">
                      <a:alpha val="43137"/>
                    </a:srgbClr>
                  </a:outerShdw>
                </a:effectLst>
              </a:rPr>
              <a:t>World Security Federation - WSF </a:t>
            </a:r>
            <a:endParaRPr lang="pt-BR" b="1" dirty="0">
              <a:solidFill>
                <a:srgbClr val="AD8331"/>
              </a:solidFill>
              <a:effectLst>
                <a:outerShdw blurRad="38100" dist="38100" dir="2700000" algn="tl">
                  <a:srgbClr val="000000">
                    <a:alpha val="43137"/>
                  </a:srgbClr>
                </a:outerShdw>
              </a:effectLst>
            </a:endParaRPr>
          </a:p>
        </p:txBody>
      </p:sp>
      <p:sp>
        <p:nvSpPr>
          <p:cNvPr id="8" name="Espaço Reservado para Conteúdo 2">
            <a:extLst>
              <a:ext uri="{FF2B5EF4-FFF2-40B4-BE49-F238E27FC236}">
                <a16:creationId xmlns:a16="http://schemas.microsoft.com/office/drawing/2014/main" id="{A1A72EBC-7F44-4230-94AA-E8C7B94A75D2}"/>
              </a:ext>
            </a:extLst>
          </p:cNvPr>
          <p:cNvSpPr txBox="1">
            <a:spLocks/>
          </p:cNvSpPr>
          <p:nvPr/>
        </p:nvSpPr>
        <p:spPr>
          <a:xfrm>
            <a:off x="204186" y="1407435"/>
            <a:ext cx="8469297" cy="5055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3" charset="2"/>
              <a:buChar char=""/>
              <a:defRPr/>
            </a:pPr>
            <a:endParaRPr lang="pt-BR" u="sng" dirty="0">
              <a:solidFill>
                <a:schemeClr val="tx1">
                  <a:lumMod val="75000"/>
                  <a:lumOff val="25000"/>
                </a:schemeClr>
              </a:solidFill>
            </a:endParaRPr>
          </a:p>
          <a:p>
            <a:pPr>
              <a:buFont typeface="Wingdings 3" charset="2"/>
              <a:buChar char=""/>
              <a:defRPr/>
            </a:pPr>
            <a:endParaRPr lang="pt-BR" u="sng" dirty="0">
              <a:solidFill>
                <a:schemeClr val="tx1">
                  <a:lumMod val="75000"/>
                  <a:lumOff val="25000"/>
                </a:schemeClr>
              </a:solidFill>
            </a:endParaRPr>
          </a:p>
          <a:p>
            <a:pPr>
              <a:buFont typeface="Wingdings 3" charset="2"/>
              <a:buChar char=""/>
              <a:defRPr/>
            </a:pPr>
            <a:endParaRPr lang="pt-BR" u="sng" dirty="0">
              <a:solidFill>
                <a:schemeClr val="tx1">
                  <a:lumMod val="75000"/>
                  <a:lumOff val="25000"/>
                </a:schemeClr>
              </a:solidFill>
            </a:endParaRPr>
          </a:p>
          <a:p>
            <a:pPr>
              <a:buFont typeface="Wingdings 3" charset="2"/>
              <a:buChar char=""/>
              <a:defRPr/>
            </a:pPr>
            <a:endParaRPr lang="pt-BR" u="sng" dirty="0">
              <a:solidFill>
                <a:schemeClr val="tx1">
                  <a:lumMod val="75000"/>
                  <a:lumOff val="25000"/>
                </a:schemeClr>
              </a:solidFill>
            </a:endParaRPr>
          </a:p>
          <a:p>
            <a:pPr>
              <a:buFont typeface="Wingdings 3" charset="2"/>
              <a:buChar char=""/>
              <a:defRPr/>
            </a:pPr>
            <a:endParaRPr lang="pt-BR" u="sng" dirty="0">
              <a:solidFill>
                <a:schemeClr val="tx1">
                  <a:lumMod val="75000"/>
                  <a:lumOff val="25000"/>
                </a:schemeClr>
              </a:solidFill>
            </a:endParaRPr>
          </a:p>
          <a:p>
            <a:pPr marL="914400" lvl="2" indent="0">
              <a:buFont typeface="Wingdings 3" charset="2"/>
              <a:buNone/>
              <a:defRPr/>
            </a:pPr>
            <a:endParaRPr lang="pt-BR" sz="1800" dirty="0">
              <a:solidFill>
                <a:schemeClr val="tx1">
                  <a:lumMod val="75000"/>
                  <a:lumOff val="25000"/>
                </a:schemeClr>
              </a:solidFill>
            </a:endParaRPr>
          </a:p>
          <a:p>
            <a:pPr marL="1828800" lvl="4" indent="0">
              <a:buFont typeface="Wingdings 3" charset="2"/>
              <a:buNone/>
              <a:defRPr/>
            </a:pPr>
            <a:endParaRPr lang="pt-BR" dirty="0">
              <a:solidFill>
                <a:schemeClr val="tx1">
                  <a:lumMod val="75000"/>
                  <a:lumOff val="25000"/>
                </a:schemeClr>
              </a:solidFill>
            </a:endParaRPr>
          </a:p>
          <a:p>
            <a:pPr marL="1828800" lvl="4" indent="0">
              <a:buFont typeface="Wingdings 3" charset="2"/>
              <a:buNone/>
              <a:defRPr/>
            </a:pPr>
            <a:endParaRPr lang="pt-BR" dirty="0">
              <a:solidFill>
                <a:schemeClr val="tx1">
                  <a:lumMod val="75000"/>
                  <a:lumOff val="25000"/>
                </a:schemeClr>
              </a:solidFill>
            </a:endParaRPr>
          </a:p>
        </p:txBody>
      </p:sp>
      <p:sp>
        <p:nvSpPr>
          <p:cNvPr id="6" name="Espaço Reservado para Conteúdo 2">
            <a:extLst>
              <a:ext uri="{FF2B5EF4-FFF2-40B4-BE49-F238E27FC236}">
                <a16:creationId xmlns:a16="http://schemas.microsoft.com/office/drawing/2014/main" id="{017FBDEB-64E4-465F-95F7-63C17A073558}"/>
              </a:ext>
            </a:extLst>
          </p:cNvPr>
          <p:cNvSpPr txBox="1">
            <a:spLocks/>
          </p:cNvSpPr>
          <p:nvPr/>
        </p:nvSpPr>
        <p:spPr>
          <a:xfrm>
            <a:off x="98626" y="1691000"/>
            <a:ext cx="8344038" cy="39766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endParaRPr lang="pt-BR" altLang="pt-BR" dirty="0">
              <a:latin typeface="Arial" panose="020B0604020202020204" pitchFamily="34" charset="0"/>
              <a:cs typeface="Arial" panose="020B0604020202020204" pitchFamily="34" charset="0"/>
            </a:endParaRPr>
          </a:p>
          <a:p>
            <a:pPr marL="400050" lvl="1" indent="0" algn="ctr">
              <a:lnSpc>
                <a:spcPct val="110000"/>
              </a:lnSpc>
              <a:buFont typeface="Wingdings 3" panose="05040102010807070707" pitchFamily="18" charset="2"/>
              <a:buNone/>
            </a:pPr>
            <a:r>
              <a:rPr lang="pt-BR" altLang="pt-BR" sz="1800" dirty="0">
                <a:latin typeface="Arial" panose="020B0604020202020204" pitchFamily="34" charset="0"/>
                <a:cs typeface="Arial" panose="020B0604020202020204" pitchFamily="34" charset="0"/>
              </a:rPr>
              <a:t>SBS Quadra 02, Bloco E, Edifício Prime Business, </a:t>
            </a:r>
          </a:p>
          <a:p>
            <a:pPr marL="400050" lvl="1" indent="0" algn="ctr">
              <a:lnSpc>
                <a:spcPct val="110000"/>
              </a:lnSpc>
              <a:buFont typeface="Wingdings 3" panose="05040102010807070707" pitchFamily="18" charset="2"/>
              <a:buNone/>
            </a:pPr>
            <a:r>
              <a:rPr lang="pt-BR" altLang="pt-BR" sz="1800" dirty="0">
                <a:latin typeface="Arial" panose="020B0604020202020204" pitchFamily="34" charset="0"/>
                <a:cs typeface="Arial" panose="020B0604020202020204" pitchFamily="34" charset="0"/>
              </a:rPr>
              <a:t>sala 1601/1602 </a:t>
            </a:r>
            <a:r>
              <a:rPr lang="pt-BR" altLang="pt-BR" sz="1800" dirty="0" err="1">
                <a:latin typeface="Arial" panose="020B0604020202020204" pitchFamily="34" charset="0"/>
                <a:cs typeface="Arial" panose="020B0604020202020204" pitchFamily="34" charset="0"/>
              </a:rPr>
              <a:t>Brazilia</a:t>
            </a:r>
            <a:r>
              <a:rPr lang="pt-BR" altLang="pt-BR" sz="1800" dirty="0">
                <a:latin typeface="Arial" panose="020B0604020202020204" pitchFamily="34" charset="0"/>
                <a:cs typeface="Arial" panose="020B0604020202020204" pitchFamily="34" charset="0"/>
              </a:rPr>
              <a:t>, </a:t>
            </a:r>
            <a:r>
              <a:rPr lang="pt-BR" altLang="pt-BR" sz="1800" dirty="0" err="1">
                <a:latin typeface="Arial" panose="020B0604020202020204" pitchFamily="34" charset="0"/>
                <a:cs typeface="Arial" panose="020B0604020202020204" pitchFamily="34" charset="0"/>
              </a:rPr>
              <a:t>Brazil</a:t>
            </a:r>
            <a:r>
              <a:rPr lang="pt-BR" altLang="pt-BR" sz="1800" dirty="0">
                <a:latin typeface="Arial" panose="020B0604020202020204" pitchFamily="34" charset="0"/>
                <a:cs typeface="Arial" panose="020B0604020202020204" pitchFamily="34" charset="0"/>
              </a:rPr>
              <a:t> –   DF</a:t>
            </a:r>
          </a:p>
          <a:p>
            <a:pPr marL="400050" lvl="1" indent="0" algn="ctr">
              <a:lnSpc>
                <a:spcPct val="110000"/>
              </a:lnSpc>
              <a:buFont typeface="Wingdings 3" panose="05040102010807070707" pitchFamily="18" charset="2"/>
              <a:buNone/>
            </a:pPr>
            <a:r>
              <a:rPr lang="pt-BR" altLang="pt-BR" sz="1800" dirty="0">
                <a:latin typeface="Arial" panose="020B0604020202020204" pitchFamily="34" charset="0"/>
                <a:cs typeface="Arial" panose="020B0604020202020204" pitchFamily="34" charset="0"/>
              </a:rPr>
              <a:t>Phone: +55 61 33275440</a:t>
            </a:r>
          </a:p>
          <a:p>
            <a:pPr marL="400050" lvl="1" indent="0" algn="ctr">
              <a:lnSpc>
                <a:spcPct val="110000"/>
              </a:lnSpc>
              <a:buFont typeface="Wingdings 3" panose="05040102010807070707" pitchFamily="18" charset="2"/>
              <a:buNone/>
            </a:pPr>
            <a:r>
              <a:rPr lang="pt-BR" altLang="pt-BR" sz="1800" dirty="0">
                <a:latin typeface="Arial" panose="020B0604020202020204" pitchFamily="34" charset="0"/>
                <a:cs typeface="Arial" panose="020B0604020202020204" pitchFamily="34" charset="0"/>
              </a:rPr>
              <a:t>E-mail: </a:t>
            </a:r>
            <a:r>
              <a:rPr lang="pt-BR" altLang="pt-BR" sz="1800" u="sng" dirty="0">
                <a:solidFill>
                  <a:schemeClr val="accent1"/>
                </a:solidFill>
                <a:latin typeface="Arial" panose="020B0604020202020204" pitchFamily="34" charset="0"/>
                <a:cs typeface="Arial" panose="020B0604020202020204" pitchFamily="34" charset="0"/>
              </a:rPr>
              <a:t>executivo</a:t>
            </a:r>
            <a:r>
              <a:rPr lang="pt-BR" altLang="pt-BR" sz="1800" u="sng" dirty="0">
                <a:solidFill>
                  <a:schemeClr val="accent1"/>
                </a:solidFill>
                <a:latin typeface="Arial" panose="020B0604020202020204" pitchFamily="34" charset="0"/>
                <a:cs typeface="Arial" panose="020B0604020202020204" pitchFamily="34" charset="0"/>
                <a:hlinkClick r:id="rId3"/>
              </a:rPr>
              <a:t>@wsf.org.br</a:t>
            </a:r>
            <a:endParaRPr lang="pt-BR" altLang="pt-BR" sz="1800" u="sng" dirty="0">
              <a:solidFill>
                <a:schemeClr val="accent1"/>
              </a:solidFill>
              <a:latin typeface="Arial" panose="020B0604020202020204" pitchFamily="34" charset="0"/>
              <a:cs typeface="Arial" panose="020B0604020202020204" pitchFamily="34" charset="0"/>
            </a:endParaRPr>
          </a:p>
          <a:p>
            <a:pPr marL="400050" lvl="1" indent="0" algn="ctr">
              <a:lnSpc>
                <a:spcPct val="110000"/>
              </a:lnSpc>
              <a:buFont typeface="Wingdings 3" panose="05040102010807070707" pitchFamily="18" charset="2"/>
              <a:buNone/>
            </a:pPr>
            <a:r>
              <a:rPr lang="pt-BR" altLang="pt-BR" sz="1800" dirty="0">
                <a:latin typeface="Arial" panose="020B0604020202020204" pitchFamily="34" charset="0"/>
                <a:cs typeface="Arial" panose="020B0604020202020204" pitchFamily="34" charset="0"/>
              </a:rPr>
              <a:t>Site: </a:t>
            </a:r>
            <a:r>
              <a:rPr lang="pt-BR" altLang="pt-BR" sz="1800" u="sng" dirty="0">
                <a:latin typeface="Arial" panose="020B0604020202020204" pitchFamily="34" charset="0"/>
                <a:cs typeface="Arial" panose="020B0604020202020204" pitchFamily="34" charset="0"/>
                <a:hlinkClick r:id="rId4"/>
              </a:rPr>
              <a:t>http://wsf.org.br/</a:t>
            </a:r>
            <a:endParaRPr lang="pt-BR" altLang="pt-BR" sz="1800" u="sng" dirty="0">
              <a:latin typeface="Arial" panose="020B0604020202020204" pitchFamily="34" charset="0"/>
              <a:cs typeface="Arial" panose="020B0604020202020204" pitchFamily="34" charset="0"/>
            </a:endParaRPr>
          </a:p>
          <a:p>
            <a:pPr marL="400050" lvl="1" indent="0">
              <a:lnSpc>
                <a:spcPct val="110000"/>
              </a:lnSpc>
              <a:buFont typeface="Wingdings 3" panose="05040102010807070707" pitchFamily="18" charset="2"/>
              <a:buNone/>
            </a:pPr>
            <a:endParaRPr lang="pt-BR" altLang="pt-BR" sz="1800" dirty="0">
              <a:latin typeface="Arial" panose="020B0604020202020204" pitchFamily="34" charset="0"/>
              <a:cs typeface="Arial" panose="020B0604020202020204" pitchFamily="34" charset="0"/>
            </a:endParaRPr>
          </a:p>
          <a:p>
            <a:pPr marL="0" indent="0">
              <a:lnSpc>
                <a:spcPct val="110000"/>
              </a:lnSpc>
              <a:buFont typeface="Wingdings 3" panose="05040102010807070707" pitchFamily="18" charset="2"/>
              <a:buNone/>
            </a:pPr>
            <a:endParaRPr lang="pt-BR" altLang="pt-BR" sz="2000" dirty="0">
              <a:latin typeface="Arial" panose="020B0604020202020204" pitchFamily="34" charset="0"/>
              <a:cs typeface="Arial" panose="020B0604020202020204" pitchFamily="34" charset="0"/>
            </a:endParaRPr>
          </a:p>
          <a:p>
            <a:pPr marL="0" indent="0">
              <a:lnSpc>
                <a:spcPct val="110000"/>
              </a:lnSpc>
              <a:buFont typeface="Wingdings 3" panose="05040102010807070707" pitchFamily="18" charset="2"/>
              <a:buNone/>
            </a:pPr>
            <a:r>
              <a:rPr lang="pt-BR" altLang="pt-BR" sz="2000" dirty="0">
                <a:latin typeface="Arial" panose="020B0604020202020204" pitchFamily="34" charset="0"/>
                <a:cs typeface="Arial" panose="020B0604020202020204" pitchFamily="34" charset="0"/>
              </a:rPr>
              <a:t>   </a:t>
            </a:r>
            <a:r>
              <a:rPr lang="pt-BR" altLang="pt-BR" sz="2000" b="1" dirty="0" err="1">
                <a:latin typeface="Arial" panose="020B0604020202020204" pitchFamily="34" charset="0"/>
                <a:cs typeface="Arial" panose="020B0604020202020204" pitchFamily="34" charset="0"/>
              </a:rPr>
              <a:t>Sponsors</a:t>
            </a:r>
            <a:r>
              <a:rPr lang="pt-BR" altLang="pt-BR" sz="2000" b="1" dirty="0">
                <a:latin typeface="Arial" panose="020B0604020202020204" pitchFamily="34" charset="0"/>
                <a:cs typeface="Arial" panose="020B0604020202020204" pitchFamily="34" charset="0"/>
              </a:rPr>
              <a:t>:</a:t>
            </a:r>
          </a:p>
        </p:txBody>
      </p:sp>
      <p:pic>
        <p:nvPicPr>
          <p:cNvPr id="11" name="Picture 2" descr="https://i2.wp.com/wsf.org.br/wp-content/uploads/2019/03/10.png?fit=133%2C75&amp;ssl=1">
            <a:hlinkClick r:id="rId5"/>
            <a:extLst>
              <a:ext uri="{FF2B5EF4-FFF2-40B4-BE49-F238E27FC236}">
                <a16:creationId xmlns:a16="http://schemas.microsoft.com/office/drawing/2014/main" id="{A1803375-7F03-49AC-A522-742C639D8E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188" y="5865813"/>
            <a:ext cx="100806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https://i1.wp.com/wsf.org.br/wp-content/uploads/2019/03/11.png?fit=112%2C75&amp;ssl=1">
            <a:hlinkClick r:id="rId7"/>
            <a:extLst>
              <a:ext uri="{FF2B5EF4-FFF2-40B4-BE49-F238E27FC236}">
                <a16:creationId xmlns:a16="http://schemas.microsoft.com/office/drawing/2014/main" id="{21FE9B49-88B1-428C-9A30-FDCDFF92AE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375" y="5865813"/>
            <a:ext cx="781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s://i1.wp.com/wsf.org.br/wp-content/uploads/2019/03/12.png?fit=122%2C75&amp;ssl=1">
            <a:hlinkClick r:id="rId9"/>
            <a:extLst>
              <a:ext uri="{FF2B5EF4-FFF2-40B4-BE49-F238E27FC236}">
                <a16:creationId xmlns:a16="http://schemas.microsoft.com/office/drawing/2014/main" id="{11D8D9DC-509D-41A4-AEF9-8601C606DF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67300" y="5843588"/>
            <a:ext cx="8239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https://i1.wp.com/wsf.org.br/wp-content/uploads/2019/03/13.png?fit=150%2C72&amp;ssl=1">
            <a:hlinkClick r:id="rId11"/>
            <a:extLst>
              <a:ext uri="{FF2B5EF4-FFF2-40B4-BE49-F238E27FC236}">
                <a16:creationId xmlns:a16="http://schemas.microsoft.com/office/drawing/2014/main" id="{F1FCE284-D157-4EF1-84AF-51AC779CB8E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4613" y="5908675"/>
            <a:ext cx="1066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https://i1.wp.com/wsf.org.br/wp-content/uploads/2019/03/14.png?fit=100%2C75&amp;ssl=1">
            <a:hlinkClick r:id="rId13"/>
            <a:extLst>
              <a:ext uri="{FF2B5EF4-FFF2-40B4-BE49-F238E27FC236}">
                <a16:creationId xmlns:a16="http://schemas.microsoft.com/office/drawing/2014/main" id="{8BB4B4FA-9FCE-437A-B684-A37390E06A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9563" y="5781675"/>
            <a:ext cx="9525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https://i2.wp.com/wsf.org.br/wp-content/uploads/2019/03/15.png?fit=128%2C75&amp;ssl=1">
            <a:hlinkClick r:id="rId15"/>
            <a:extLst>
              <a:ext uri="{FF2B5EF4-FFF2-40B4-BE49-F238E27FC236}">
                <a16:creationId xmlns:a16="http://schemas.microsoft.com/office/drawing/2014/main" id="{4B4074B6-EEBF-477D-A0BF-DC58C6F6125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39900" y="5873750"/>
            <a:ext cx="9715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510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57225572-5479-4048-B458-D92777BAD9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p:spPr>
      </p:pic>
      <p:sp>
        <p:nvSpPr>
          <p:cNvPr id="11" name="CaixaDeTexto 10">
            <a:extLst>
              <a:ext uri="{FF2B5EF4-FFF2-40B4-BE49-F238E27FC236}">
                <a16:creationId xmlns:a16="http://schemas.microsoft.com/office/drawing/2014/main" id="{8EA54A44-0B70-456C-83F9-EB930276D2BC}"/>
              </a:ext>
            </a:extLst>
          </p:cNvPr>
          <p:cNvSpPr txBox="1"/>
          <p:nvPr/>
        </p:nvSpPr>
        <p:spPr>
          <a:xfrm>
            <a:off x="891604" y="4173764"/>
            <a:ext cx="7344816" cy="861774"/>
          </a:xfrm>
          <a:prstGeom prst="rect">
            <a:avLst/>
          </a:prstGeom>
          <a:noFill/>
        </p:spPr>
        <p:txBody>
          <a:bodyPr wrap="square" rtlCol="0">
            <a:spAutoFit/>
          </a:bodyPr>
          <a:lstStyle/>
          <a:p>
            <a:pPr algn="ctr"/>
            <a:r>
              <a:rPr lang="pt-BR" sz="5000" b="1" dirty="0" err="1">
                <a:solidFill>
                  <a:srgbClr val="AD8331"/>
                </a:solidFill>
              </a:rPr>
              <a:t>Thank</a:t>
            </a:r>
            <a:r>
              <a:rPr lang="pt-BR" sz="5000" b="1" dirty="0">
                <a:solidFill>
                  <a:srgbClr val="AD8331"/>
                </a:solidFill>
              </a:rPr>
              <a:t> </a:t>
            </a:r>
            <a:r>
              <a:rPr lang="pt-BR" sz="5000" b="1" dirty="0" err="1">
                <a:solidFill>
                  <a:srgbClr val="AD8331"/>
                </a:solidFill>
              </a:rPr>
              <a:t>you</a:t>
            </a:r>
            <a:endParaRPr lang="pt-BR" sz="5000" b="1" dirty="0">
              <a:solidFill>
                <a:srgbClr val="AD8331"/>
              </a:solidFill>
            </a:endParaRPr>
          </a:p>
        </p:txBody>
      </p:sp>
      <p:sp>
        <p:nvSpPr>
          <p:cNvPr id="5" name="CaixaDeTexto 4">
            <a:extLst>
              <a:ext uri="{FF2B5EF4-FFF2-40B4-BE49-F238E27FC236}">
                <a16:creationId xmlns:a16="http://schemas.microsoft.com/office/drawing/2014/main" id="{BDD39674-6AB8-407C-A0AD-CDB13155341A}"/>
              </a:ext>
            </a:extLst>
          </p:cNvPr>
          <p:cNvSpPr txBox="1"/>
          <p:nvPr/>
        </p:nvSpPr>
        <p:spPr>
          <a:xfrm>
            <a:off x="1075517" y="5255581"/>
            <a:ext cx="7544700" cy="1015663"/>
          </a:xfrm>
          <a:prstGeom prst="rect">
            <a:avLst/>
          </a:prstGeom>
          <a:noFill/>
        </p:spPr>
        <p:txBody>
          <a:bodyPr wrap="square" rtlCol="0">
            <a:spAutoFit/>
          </a:bodyPr>
          <a:lstStyle/>
          <a:p>
            <a:pPr algn="ctr"/>
            <a:r>
              <a:rPr lang="pt-BR" sz="6000" b="1" dirty="0">
                <a:solidFill>
                  <a:srgbClr val="165491"/>
                </a:solidFill>
              </a:rPr>
              <a:t>www.fenavist.org.br</a:t>
            </a:r>
          </a:p>
        </p:txBody>
      </p:sp>
      <p:pic>
        <p:nvPicPr>
          <p:cNvPr id="12" name="Imagem 11" descr="Uma imagem contendo texto&#10;&#10;Descrição gerada automaticamente">
            <a:extLst>
              <a:ext uri="{FF2B5EF4-FFF2-40B4-BE49-F238E27FC236}">
                <a16:creationId xmlns:a16="http://schemas.microsoft.com/office/drawing/2014/main" id="{DE98ACF7-6C90-4050-9F7F-55A077301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786" y="892265"/>
            <a:ext cx="5042979" cy="3061456"/>
          </a:xfrm>
          <a:prstGeom prst="rect">
            <a:avLst/>
          </a:prstGeom>
        </p:spPr>
      </p:pic>
    </p:spTree>
    <p:extLst>
      <p:ext uri="{BB962C8B-B14F-4D97-AF65-F5344CB8AC3E}">
        <p14:creationId xmlns:p14="http://schemas.microsoft.com/office/powerpoint/2010/main" val="321169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8">
            <a:extLst>
              <a:ext uri="{FF2B5EF4-FFF2-40B4-BE49-F238E27FC236}">
                <a16:creationId xmlns:a16="http://schemas.microsoft.com/office/drawing/2014/main" id="{9B919592-6A62-4E5A-BBF5-FE2E59308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5" name="Espaço Reservado para Conteúdo 5">
            <a:extLst>
              <a:ext uri="{FF2B5EF4-FFF2-40B4-BE49-F238E27FC236}">
                <a16:creationId xmlns:a16="http://schemas.microsoft.com/office/drawing/2014/main" id="{3901FF64-0E90-4E4B-BD69-5A8B2741D8AC}"/>
              </a:ext>
            </a:extLst>
          </p:cNvPr>
          <p:cNvSpPr txBox="1">
            <a:spLocks/>
          </p:cNvSpPr>
          <p:nvPr/>
        </p:nvSpPr>
        <p:spPr>
          <a:xfrm>
            <a:off x="88795" y="1677880"/>
            <a:ext cx="8735302"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pt-BR" sz="1800" dirty="0"/>
              <a:t>These are activities represented nationally by </a:t>
            </a:r>
            <a:r>
              <a:rPr lang="en-US" altLang="pt-BR" sz="1800" dirty="0" err="1"/>
              <a:t>Fenavist</a:t>
            </a:r>
            <a:r>
              <a:rPr lang="en-US" altLang="pt-BR" sz="1800" dirty="0"/>
              <a:t>:</a:t>
            </a:r>
          </a:p>
          <a:p>
            <a:pPr algn="just"/>
            <a:r>
              <a:rPr lang="en-US" altLang="pt-BR" sz="1600" dirty="0"/>
              <a:t>Asset surveillance;</a:t>
            </a:r>
          </a:p>
          <a:p>
            <a:pPr algn="just"/>
            <a:r>
              <a:rPr lang="en-US" altLang="pt-BR" sz="1600" dirty="0"/>
              <a:t>Cash in Transit;</a:t>
            </a:r>
          </a:p>
          <a:p>
            <a:pPr algn="just"/>
            <a:r>
              <a:rPr lang="en-US" altLang="pt-BR" sz="1600" dirty="0"/>
              <a:t>Armed escort;</a:t>
            </a:r>
          </a:p>
          <a:p>
            <a:pPr algn="just"/>
            <a:r>
              <a:rPr lang="en-US" altLang="pt-BR" sz="1600" dirty="0"/>
              <a:t>Personal security;</a:t>
            </a:r>
          </a:p>
          <a:p>
            <a:pPr algn="just"/>
            <a:r>
              <a:rPr lang="en-US" altLang="pt-BR" sz="1600" dirty="0"/>
              <a:t>Training courses for Vigilantes</a:t>
            </a:r>
          </a:p>
          <a:p>
            <a:pPr algn="just"/>
            <a:r>
              <a:rPr lang="en-US" altLang="pt-BR" sz="1600" dirty="0"/>
              <a:t>(Electronic safety for soon </a:t>
            </a:r>
            <a:r>
              <a:rPr lang="en-US" altLang="pt-BR" sz="1800" dirty="0"/>
              <a:t>Regulation)</a:t>
            </a:r>
          </a:p>
          <a:p>
            <a:endParaRPr lang="pt-BR" sz="1800" dirty="0"/>
          </a:p>
        </p:txBody>
      </p:sp>
      <p:sp>
        <p:nvSpPr>
          <p:cNvPr id="6" name="Retângulo 5">
            <a:extLst>
              <a:ext uri="{FF2B5EF4-FFF2-40B4-BE49-F238E27FC236}">
                <a16:creationId xmlns:a16="http://schemas.microsoft.com/office/drawing/2014/main" id="{FFABA60E-5561-4D26-A895-C09ED8673D6D}"/>
              </a:ext>
            </a:extLst>
          </p:cNvPr>
          <p:cNvSpPr/>
          <p:nvPr/>
        </p:nvSpPr>
        <p:spPr>
          <a:xfrm>
            <a:off x="88795" y="959548"/>
            <a:ext cx="5400600" cy="584775"/>
          </a:xfrm>
          <a:prstGeom prst="rect">
            <a:avLst/>
          </a:prstGeom>
        </p:spPr>
        <p:txBody>
          <a:bodyPr wrap="square">
            <a:spAutoFit/>
          </a:bodyPr>
          <a:lstStyle/>
          <a:p>
            <a:r>
              <a:rPr lang="pt-BR" altLang="pt-BR" sz="3200" b="1" dirty="0">
                <a:solidFill>
                  <a:srgbClr val="AD8331"/>
                </a:solidFill>
                <a:effectLst>
                  <a:outerShdw blurRad="38100" dist="38100" dir="2700000" algn="tl">
                    <a:srgbClr val="000000">
                      <a:alpha val="43137"/>
                    </a:srgbClr>
                  </a:outerShdw>
                </a:effectLst>
              </a:rPr>
              <a:t>REPRESENTATIVENESS</a:t>
            </a:r>
            <a:endParaRPr lang="pt-BR" b="1" dirty="0">
              <a:solidFill>
                <a:srgbClr val="AD8331"/>
              </a:solidFill>
              <a:effectLst>
                <a:outerShdw blurRad="38100" dist="38100" dir="2700000" algn="tl">
                  <a:srgbClr val="000000">
                    <a:alpha val="43137"/>
                  </a:srgbClr>
                </a:outerShdw>
              </a:effectLst>
            </a:endParaRPr>
          </a:p>
        </p:txBody>
      </p:sp>
      <p:pic>
        <p:nvPicPr>
          <p:cNvPr id="10" name="Imagem 5">
            <a:extLst>
              <a:ext uri="{FF2B5EF4-FFF2-40B4-BE49-F238E27FC236}">
                <a16:creationId xmlns:a16="http://schemas.microsoft.com/office/drawing/2014/main" id="{96F21108-73F9-4151-B94E-28ACEA556CB3}"/>
              </a:ext>
            </a:extLst>
          </p:cNvPr>
          <p:cNvPicPr>
            <a:picLocks noChangeAspect="1"/>
          </p:cNvPicPr>
          <p:nvPr/>
        </p:nvPicPr>
        <p:blipFill rotWithShape="1">
          <a:blip r:embed="rId3">
            <a:extLst>
              <a:ext uri="{28A0092B-C50C-407E-A947-70E740481C1C}">
                <a14:useLocalDpi xmlns:a14="http://schemas.microsoft.com/office/drawing/2010/main" val="0"/>
              </a:ext>
            </a:extLst>
          </a:blip>
          <a:srcRect t="10684" b="8737"/>
          <a:stretch/>
        </p:blipFill>
        <p:spPr bwMode="auto">
          <a:xfrm>
            <a:off x="6445660" y="4858773"/>
            <a:ext cx="2609545" cy="138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
            <a:extLst>
              <a:ext uri="{FF2B5EF4-FFF2-40B4-BE49-F238E27FC236}">
                <a16:creationId xmlns:a16="http://schemas.microsoft.com/office/drawing/2014/main" id="{F6C58DC1-F1E2-4BEF-B807-D5D71BB8DD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5298" y="2015227"/>
            <a:ext cx="2440724" cy="138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m 8">
            <a:extLst>
              <a:ext uri="{FF2B5EF4-FFF2-40B4-BE49-F238E27FC236}">
                <a16:creationId xmlns:a16="http://schemas.microsoft.com/office/drawing/2014/main" id="{8D28243F-4C39-47E7-8CCC-3A04C498F7A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04936" y="3562557"/>
            <a:ext cx="2440724"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7">
            <a:extLst>
              <a:ext uri="{FF2B5EF4-FFF2-40B4-BE49-F238E27FC236}">
                <a16:creationId xmlns:a16="http://schemas.microsoft.com/office/drawing/2014/main" id="{4590E11A-A7B7-4A61-B48C-B4DB5A248B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96972" y="5224161"/>
            <a:ext cx="2551116" cy="139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m 6">
            <a:extLst>
              <a:ext uri="{FF2B5EF4-FFF2-40B4-BE49-F238E27FC236}">
                <a16:creationId xmlns:a16="http://schemas.microsoft.com/office/drawing/2014/main" id="{467666B7-574B-4BA2-86AE-9C2522A0514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9141" y="4216261"/>
            <a:ext cx="2267081" cy="13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3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8">
            <a:extLst>
              <a:ext uri="{FF2B5EF4-FFF2-40B4-BE49-F238E27FC236}">
                <a16:creationId xmlns:a16="http://schemas.microsoft.com/office/drawing/2014/main" id="{9B919592-6A62-4E5A-BBF5-FE2E59308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5" name="Espaço Reservado para Conteúdo 5">
            <a:extLst>
              <a:ext uri="{FF2B5EF4-FFF2-40B4-BE49-F238E27FC236}">
                <a16:creationId xmlns:a16="http://schemas.microsoft.com/office/drawing/2014/main" id="{3901FF64-0E90-4E4B-BD69-5A8B2741D8AC}"/>
              </a:ext>
            </a:extLst>
          </p:cNvPr>
          <p:cNvSpPr txBox="1">
            <a:spLocks/>
          </p:cNvSpPr>
          <p:nvPr/>
        </p:nvSpPr>
        <p:spPr>
          <a:xfrm>
            <a:off x="88795" y="1677880"/>
            <a:ext cx="8735302"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pt-BR" sz="2000" dirty="0"/>
              <a:t>Private security is complementary to public security, but does not compete or replace public action</a:t>
            </a:r>
            <a:r>
              <a:rPr lang="pt-BR" altLang="pt-BR" sz="2000" dirty="0"/>
              <a:t>;</a:t>
            </a:r>
          </a:p>
          <a:p>
            <a:pPr algn="just"/>
            <a:r>
              <a:rPr lang="en-US" altLang="pt-BR" sz="2000" dirty="0"/>
              <a:t>Expertise in industries, direct public administration, public companies and companies of mixed economy, private companies, banks, schools, hospitals, residences and others (Intramuros)</a:t>
            </a:r>
            <a:r>
              <a:rPr lang="pt-BR" altLang="pt-BR" sz="2000" dirty="0"/>
              <a:t>.</a:t>
            </a:r>
          </a:p>
          <a:p>
            <a:endParaRPr lang="pt-BR" sz="1800" dirty="0"/>
          </a:p>
        </p:txBody>
      </p:sp>
      <p:sp>
        <p:nvSpPr>
          <p:cNvPr id="6" name="Retângulo 5">
            <a:extLst>
              <a:ext uri="{FF2B5EF4-FFF2-40B4-BE49-F238E27FC236}">
                <a16:creationId xmlns:a16="http://schemas.microsoft.com/office/drawing/2014/main" id="{FFABA60E-5561-4D26-A895-C09ED8673D6D}"/>
              </a:ext>
            </a:extLst>
          </p:cNvPr>
          <p:cNvSpPr/>
          <p:nvPr/>
        </p:nvSpPr>
        <p:spPr>
          <a:xfrm>
            <a:off x="88795" y="1009358"/>
            <a:ext cx="5400600" cy="584775"/>
          </a:xfrm>
          <a:prstGeom prst="rect">
            <a:avLst/>
          </a:prstGeom>
        </p:spPr>
        <p:txBody>
          <a:bodyPr wrap="square">
            <a:spAutoFit/>
          </a:bodyPr>
          <a:lstStyle/>
          <a:p>
            <a:r>
              <a:rPr lang="pt-BR" sz="3200" b="1" dirty="0" err="1">
                <a:solidFill>
                  <a:srgbClr val="AD8331"/>
                </a:solidFill>
                <a:effectLst>
                  <a:outerShdw blurRad="38100" dist="38100" dir="2700000" algn="tl">
                    <a:srgbClr val="000000">
                      <a:alpha val="43137"/>
                    </a:srgbClr>
                  </a:outerShdw>
                </a:effectLst>
              </a:rPr>
              <a:t>Importance</a:t>
            </a:r>
            <a:r>
              <a:rPr lang="pt-BR" sz="3200" b="1" dirty="0">
                <a:solidFill>
                  <a:srgbClr val="AD8331"/>
                </a:solidFill>
                <a:effectLst>
                  <a:outerShdw blurRad="38100" dist="38100" dir="2700000" algn="tl">
                    <a:srgbClr val="000000">
                      <a:alpha val="43137"/>
                    </a:srgbClr>
                  </a:outerShdw>
                </a:effectLst>
              </a:rPr>
              <a:t> </a:t>
            </a:r>
            <a:r>
              <a:rPr lang="pt-BR" sz="3200" b="1" dirty="0" err="1">
                <a:solidFill>
                  <a:srgbClr val="AD8331"/>
                </a:solidFill>
                <a:effectLst>
                  <a:outerShdw blurRad="38100" dist="38100" dir="2700000" algn="tl">
                    <a:srgbClr val="000000">
                      <a:alpha val="43137"/>
                    </a:srgbClr>
                  </a:outerShdw>
                </a:effectLst>
              </a:rPr>
              <a:t>of</a:t>
            </a:r>
            <a:r>
              <a:rPr lang="pt-BR" sz="3200" b="1" dirty="0">
                <a:solidFill>
                  <a:srgbClr val="AD8331"/>
                </a:solidFill>
                <a:effectLst>
                  <a:outerShdw blurRad="38100" dist="38100" dir="2700000" algn="tl">
                    <a:srgbClr val="000000">
                      <a:alpha val="43137"/>
                    </a:srgbClr>
                  </a:outerShdw>
                </a:effectLst>
              </a:rPr>
              <a:t> </a:t>
            </a:r>
            <a:r>
              <a:rPr lang="pt-BR" sz="3200" b="1" dirty="0" err="1">
                <a:solidFill>
                  <a:srgbClr val="AD8331"/>
                </a:solidFill>
                <a:effectLst>
                  <a:outerShdw blurRad="38100" dist="38100" dir="2700000" algn="tl">
                    <a:srgbClr val="000000">
                      <a:alpha val="43137"/>
                    </a:srgbClr>
                  </a:outerShdw>
                </a:effectLst>
              </a:rPr>
              <a:t>Segment</a:t>
            </a:r>
            <a:endParaRPr lang="pt-BR" b="1" dirty="0">
              <a:solidFill>
                <a:srgbClr val="AD8331"/>
              </a:solidFill>
              <a:effectLst>
                <a:outerShdw blurRad="38100" dist="38100" dir="2700000" algn="tl">
                  <a:srgbClr val="000000">
                    <a:alpha val="43137"/>
                  </a:srgbClr>
                </a:outerShdw>
              </a:effectLst>
            </a:endParaRPr>
          </a:p>
        </p:txBody>
      </p:sp>
      <p:sp>
        <p:nvSpPr>
          <p:cNvPr id="2" name="Retângulo 1">
            <a:extLst>
              <a:ext uri="{FF2B5EF4-FFF2-40B4-BE49-F238E27FC236}">
                <a16:creationId xmlns:a16="http://schemas.microsoft.com/office/drawing/2014/main" id="{2829E107-066E-44CB-9A1D-C57BA32AFC0C}"/>
              </a:ext>
            </a:extLst>
          </p:cNvPr>
          <p:cNvSpPr/>
          <p:nvPr/>
        </p:nvSpPr>
        <p:spPr>
          <a:xfrm>
            <a:off x="1180729" y="4305386"/>
            <a:ext cx="6853561" cy="1338828"/>
          </a:xfrm>
          <a:prstGeom prst="rect">
            <a:avLst/>
          </a:prstGeom>
        </p:spPr>
        <p:txBody>
          <a:bodyPr wrap="square">
            <a:spAutoFit/>
          </a:bodyPr>
          <a:lstStyle/>
          <a:p>
            <a:pPr algn="ctr">
              <a:lnSpc>
                <a:spcPct val="90000"/>
              </a:lnSpc>
              <a:buNone/>
            </a:pPr>
            <a:r>
              <a:rPr lang="pt-BR" altLang="pt-BR" dirty="0">
                <a:solidFill>
                  <a:srgbClr val="C00000"/>
                </a:solidFill>
              </a:rPr>
              <a:t> </a:t>
            </a:r>
            <a:r>
              <a:rPr lang="en-US" altLang="pt-BR" sz="3000" b="1" dirty="0">
                <a:solidFill>
                  <a:srgbClr val="AD8331"/>
                </a:solidFill>
              </a:rPr>
              <a:t>The whole population, regardless of whether they pay directly for it or not, is benefited</a:t>
            </a:r>
            <a:r>
              <a:rPr lang="pt-BR" altLang="pt-BR" sz="3000" b="1" dirty="0">
                <a:solidFill>
                  <a:srgbClr val="AD8331"/>
                </a:solidFill>
              </a:rPr>
              <a:t>!</a:t>
            </a:r>
          </a:p>
        </p:txBody>
      </p:sp>
    </p:spTree>
    <p:extLst>
      <p:ext uri="{BB962C8B-B14F-4D97-AF65-F5344CB8AC3E}">
        <p14:creationId xmlns:p14="http://schemas.microsoft.com/office/powerpoint/2010/main" val="113973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8">
            <a:extLst>
              <a:ext uri="{FF2B5EF4-FFF2-40B4-BE49-F238E27FC236}">
                <a16:creationId xmlns:a16="http://schemas.microsoft.com/office/drawing/2014/main" id="{9B919592-6A62-4E5A-BBF5-FE2E59308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5" name="Espaço Reservado para Conteúdo 5">
            <a:extLst>
              <a:ext uri="{FF2B5EF4-FFF2-40B4-BE49-F238E27FC236}">
                <a16:creationId xmlns:a16="http://schemas.microsoft.com/office/drawing/2014/main" id="{3901FF64-0E90-4E4B-BD69-5A8B2741D8AC}"/>
              </a:ext>
            </a:extLst>
          </p:cNvPr>
          <p:cNvSpPr txBox="1">
            <a:spLocks/>
          </p:cNvSpPr>
          <p:nvPr/>
        </p:nvSpPr>
        <p:spPr>
          <a:xfrm>
            <a:off x="319615" y="1802167"/>
            <a:ext cx="8407135"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altLang="pt-BR" sz="2000" dirty="0"/>
              <a:t>All activities related to private security are controlled by the Federal Police</a:t>
            </a:r>
            <a:r>
              <a:rPr lang="pt-BR" altLang="pt-BR" sz="2000" dirty="0"/>
              <a:t>;</a:t>
            </a:r>
          </a:p>
          <a:p>
            <a:pPr algn="just">
              <a:defRPr/>
            </a:pPr>
            <a:r>
              <a:rPr lang="en-US" altLang="pt-BR" sz="2000" dirty="0"/>
              <a:t>The main guidelines of the activity were established by the Law 7.102/1983, which establishes rules for the operation, supervision, preparation of the vigilant among others. Over the years, the legislation has undergone some changes by means of other laws (8.863/1994; 9.017/1995), Disorders and ordinances</a:t>
            </a:r>
            <a:r>
              <a:rPr lang="pt-BR" altLang="pt-BR" sz="2000" dirty="0"/>
              <a:t>.</a:t>
            </a:r>
          </a:p>
          <a:p>
            <a:endParaRPr lang="pt-BR" sz="1800" dirty="0"/>
          </a:p>
        </p:txBody>
      </p:sp>
      <p:sp>
        <p:nvSpPr>
          <p:cNvPr id="6" name="Retângulo 5">
            <a:extLst>
              <a:ext uri="{FF2B5EF4-FFF2-40B4-BE49-F238E27FC236}">
                <a16:creationId xmlns:a16="http://schemas.microsoft.com/office/drawing/2014/main" id="{FFABA60E-5561-4D26-A895-C09ED8673D6D}"/>
              </a:ext>
            </a:extLst>
          </p:cNvPr>
          <p:cNvSpPr/>
          <p:nvPr/>
        </p:nvSpPr>
        <p:spPr>
          <a:xfrm>
            <a:off x="319615" y="959548"/>
            <a:ext cx="5400600" cy="584775"/>
          </a:xfrm>
          <a:prstGeom prst="rect">
            <a:avLst/>
          </a:prstGeom>
        </p:spPr>
        <p:txBody>
          <a:bodyPr wrap="square">
            <a:spAutoFit/>
          </a:bodyPr>
          <a:lstStyle/>
          <a:p>
            <a:r>
              <a:rPr lang="pt-BR" sz="3200" b="1" dirty="0" err="1">
                <a:solidFill>
                  <a:srgbClr val="AD8331"/>
                </a:solidFill>
                <a:effectLst>
                  <a:outerShdw blurRad="38100" dist="38100" dir="2700000" algn="tl">
                    <a:srgbClr val="000000">
                      <a:alpha val="43137"/>
                    </a:srgbClr>
                  </a:outerShdw>
                </a:effectLst>
              </a:rPr>
              <a:t>Legislation</a:t>
            </a:r>
            <a:endParaRPr lang="pt-BR" b="1" dirty="0">
              <a:solidFill>
                <a:srgbClr val="AD8331"/>
              </a:solidFill>
              <a:effectLst>
                <a:outerShdw blurRad="38100" dist="38100" dir="2700000" algn="tl">
                  <a:srgbClr val="000000">
                    <a:alpha val="43137"/>
                  </a:srgbClr>
                </a:outerShdw>
              </a:effectLst>
            </a:endParaRPr>
          </a:p>
        </p:txBody>
      </p:sp>
      <p:pic>
        <p:nvPicPr>
          <p:cNvPr id="8" name="Imagem 1">
            <a:extLst>
              <a:ext uri="{FF2B5EF4-FFF2-40B4-BE49-F238E27FC236}">
                <a16:creationId xmlns:a16="http://schemas.microsoft.com/office/drawing/2014/main" id="{D9447EA9-DB83-4B4F-9048-5FCA72A4FF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536" y="3914330"/>
            <a:ext cx="2037206" cy="262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88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8">
            <a:extLst>
              <a:ext uri="{FF2B5EF4-FFF2-40B4-BE49-F238E27FC236}">
                <a16:creationId xmlns:a16="http://schemas.microsoft.com/office/drawing/2014/main" id="{9B919592-6A62-4E5A-BBF5-FE2E59308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5" name="Espaço Reservado para Conteúdo 5">
            <a:extLst>
              <a:ext uri="{FF2B5EF4-FFF2-40B4-BE49-F238E27FC236}">
                <a16:creationId xmlns:a16="http://schemas.microsoft.com/office/drawing/2014/main" id="{3901FF64-0E90-4E4B-BD69-5A8B2741D8AC}"/>
              </a:ext>
            </a:extLst>
          </p:cNvPr>
          <p:cNvSpPr txBox="1">
            <a:spLocks/>
          </p:cNvSpPr>
          <p:nvPr/>
        </p:nvSpPr>
        <p:spPr>
          <a:xfrm>
            <a:off x="319615" y="1802167"/>
            <a:ext cx="8407135"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pt-BR" sz="2000" dirty="0"/>
              <a:t>All surveillance/security services, whether provided in the industry, banks, public agencies, commerce, residences, condominiums, events, etc., must be carried out by a industry regularized and technically able to work in the activity. A private security industry, to carry out its activity, needs to have technical competence and legal qualification</a:t>
            </a:r>
            <a:r>
              <a:rPr lang="pt-BR" altLang="pt-BR" sz="2000" dirty="0"/>
              <a:t>.</a:t>
            </a:r>
          </a:p>
          <a:p>
            <a:pPr algn="just"/>
            <a:r>
              <a:rPr lang="en-US" altLang="pt-BR" sz="2000" dirty="0"/>
              <a:t>All </a:t>
            </a:r>
            <a:r>
              <a:rPr lang="en-US" altLang="pt-BR" sz="2000" dirty="0" err="1"/>
              <a:t>vigilants</a:t>
            </a:r>
            <a:r>
              <a:rPr lang="en-US" altLang="pt-BR" sz="2000" dirty="0"/>
              <a:t> must meet requirements: initially 200hour/class of training of </a:t>
            </a:r>
            <a:r>
              <a:rPr lang="en-US" altLang="pt-BR" sz="2000" dirty="0" err="1"/>
              <a:t>Vigilants</a:t>
            </a:r>
            <a:r>
              <a:rPr lang="en-US" altLang="pt-BR" sz="2000" dirty="0"/>
              <a:t>, with</a:t>
            </a:r>
            <a:r>
              <a:rPr lang="pt-BR" altLang="pt-BR" sz="2000" dirty="0"/>
              <a:t>:</a:t>
            </a:r>
          </a:p>
          <a:p>
            <a:pPr lvl="1"/>
            <a:r>
              <a:rPr lang="en-US" altLang="pt-BR" sz="1800" b="1" dirty="0"/>
              <a:t>Biannual refresher Course (update) of the </a:t>
            </a:r>
            <a:r>
              <a:rPr lang="en-US" altLang="pt-BR" sz="1800" b="1" dirty="0" err="1"/>
              <a:t>vigilants</a:t>
            </a:r>
            <a:r>
              <a:rPr lang="en-US" altLang="pt-BR" sz="1800" b="1" dirty="0"/>
              <a:t> </a:t>
            </a:r>
            <a:r>
              <a:rPr lang="en-US" altLang="pt-BR" sz="1800" dirty="0"/>
              <a:t>issued by the training schools and registered in the Federal Police</a:t>
            </a:r>
            <a:r>
              <a:rPr lang="pt-BR" altLang="pt-BR" sz="1800" dirty="0"/>
              <a:t>.</a:t>
            </a:r>
          </a:p>
          <a:p>
            <a:pPr lvl="1"/>
            <a:r>
              <a:rPr lang="en-US" altLang="pt-BR" sz="1800" b="1" dirty="0"/>
              <a:t>Presentation of the criminal record certificates </a:t>
            </a:r>
            <a:r>
              <a:rPr lang="en-US" altLang="pt-BR" sz="1800" dirty="0"/>
              <a:t>of the </a:t>
            </a:r>
            <a:r>
              <a:rPr lang="en-US" altLang="pt-BR" sz="1800" dirty="0" err="1"/>
              <a:t>vigilants</a:t>
            </a:r>
            <a:r>
              <a:rPr lang="en-US" altLang="pt-BR" sz="1800" dirty="0"/>
              <a:t> who will work with the service stations</a:t>
            </a:r>
            <a:r>
              <a:rPr lang="pt-BR" altLang="pt-BR" sz="1800" dirty="0"/>
              <a:t>. </a:t>
            </a:r>
          </a:p>
          <a:p>
            <a:pPr lvl="1"/>
            <a:r>
              <a:rPr lang="en-US" altLang="pt-BR" sz="1800" b="1" dirty="0"/>
              <a:t>Physical health examinations of </a:t>
            </a:r>
            <a:r>
              <a:rPr lang="en-US" altLang="pt-BR" sz="1800" b="1" dirty="0" err="1"/>
              <a:t>vigilants</a:t>
            </a:r>
            <a:r>
              <a:rPr lang="en-US" altLang="pt-BR" sz="1800" b="1" dirty="0"/>
              <a:t>, </a:t>
            </a:r>
            <a:r>
              <a:rPr lang="en-US" altLang="pt-BR" sz="1800" dirty="0"/>
              <a:t>as well as the annual psychological examination</a:t>
            </a:r>
            <a:r>
              <a:rPr lang="pt-BR" altLang="pt-BR" sz="1800" dirty="0"/>
              <a:t>.</a:t>
            </a:r>
          </a:p>
          <a:p>
            <a:pPr lvl="1"/>
            <a:r>
              <a:rPr lang="en-US" altLang="pt-BR" sz="1800" b="1" dirty="0"/>
              <a:t>Certificates of presentation and recommendation of services</a:t>
            </a:r>
            <a:r>
              <a:rPr lang="pt-BR" altLang="pt-BR" sz="1800" dirty="0"/>
              <a:t>.  </a:t>
            </a:r>
          </a:p>
          <a:p>
            <a:endParaRPr lang="pt-BR" sz="1800" dirty="0"/>
          </a:p>
        </p:txBody>
      </p:sp>
      <p:sp>
        <p:nvSpPr>
          <p:cNvPr id="6" name="Retângulo 5">
            <a:extLst>
              <a:ext uri="{FF2B5EF4-FFF2-40B4-BE49-F238E27FC236}">
                <a16:creationId xmlns:a16="http://schemas.microsoft.com/office/drawing/2014/main" id="{FFABA60E-5561-4D26-A895-C09ED8673D6D}"/>
              </a:ext>
            </a:extLst>
          </p:cNvPr>
          <p:cNvSpPr/>
          <p:nvPr/>
        </p:nvSpPr>
        <p:spPr>
          <a:xfrm>
            <a:off x="319615" y="959548"/>
            <a:ext cx="5400600" cy="584775"/>
          </a:xfrm>
          <a:prstGeom prst="rect">
            <a:avLst/>
          </a:prstGeom>
        </p:spPr>
        <p:txBody>
          <a:bodyPr wrap="square">
            <a:spAutoFit/>
          </a:bodyPr>
          <a:lstStyle/>
          <a:p>
            <a:r>
              <a:rPr lang="pt-BR" sz="3200" b="1" dirty="0" err="1">
                <a:solidFill>
                  <a:srgbClr val="AD8331"/>
                </a:solidFill>
                <a:effectLst>
                  <a:outerShdw blurRad="38100" dist="38100" dir="2700000" algn="tl">
                    <a:srgbClr val="000000">
                      <a:alpha val="43137"/>
                    </a:srgbClr>
                  </a:outerShdw>
                </a:effectLst>
              </a:rPr>
              <a:t>Legislation</a:t>
            </a:r>
            <a:endParaRPr lang="pt-BR" b="1" dirty="0">
              <a:solidFill>
                <a:srgbClr val="AD833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066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8">
            <a:extLst>
              <a:ext uri="{FF2B5EF4-FFF2-40B4-BE49-F238E27FC236}">
                <a16:creationId xmlns:a16="http://schemas.microsoft.com/office/drawing/2014/main" id="{9B919592-6A62-4E5A-BBF5-FE2E59308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5" name="Espaço Reservado para Conteúdo 5">
            <a:extLst>
              <a:ext uri="{FF2B5EF4-FFF2-40B4-BE49-F238E27FC236}">
                <a16:creationId xmlns:a16="http://schemas.microsoft.com/office/drawing/2014/main" id="{3901FF64-0E90-4E4B-BD69-5A8B2741D8AC}"/>
              </a:ext>
            </a:extLst>
          </p:cNvPr>
          <p:cNvSpPr txBox="1">
            <a:spLocks/>
          </p:cNvSpPr>
          <p:nvPr/>
        </p:nvSpPr>
        <p:spPr>
          <a:xfrm>
            <a:off x="319615" y="1802167"/>
            <a:ext cx="8407135" cy="3928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BR" sz="1800" dirty="0"/>
          </a:p>
        </p:txBody>
      </p:sp>
      <p:sp>
        <p:nvSpPr>
          <p:cNvPr id="6" name="Retângulo 5">
            <a:extLst>
              <a:ext uri="{FF2B5EF4-FFF2-40B4-BE49-F238E27FC236}">
                <a16:creationId xmlns:a16="http://schemas.microsoft.com/office/drawing/2014/main" id="{FFABA60E-5561-4D26-A895-C09ED8673D6D}"/>
              </a:ext>
            </a:extLst>
          </p:cNvPr>
          <p:cNvSpPr/>
          <p:nvPr/>
        </p:nvSpPr>
        <p:spPr>
          <a:xfrm>
            <a:off x="319615" y="959548"/>
            <a:ext cx="5400600" cy="584775"/>
          </a:xfrm>
          <a:prstGeom prst="rect">
            <a:avLst/>
          </a:prstGeom>
        </p:spPr>
        <p:txBody>
          <a:bodyPr wrap="square">
            <a:spAutoFit/>
          </a:bodyPr>
          <a:lstStyle/>
          <a:p>
            <a:r>
              <a:rPr lang="pt-BR" sz="3200" b="1" dirty="0">
                <a:solidFill>
                  <a:srgbClr val="AD8331"/>
                </a:solidFill>
                <a:effectLst>
                  <a:outerShdw blurRad="38100" dist="38100" dir="2700000" algn="tl">
                    <a:srgbClr val="000000">
                      <a:alpha val="43137"/>
                    </a:srgbClr>
                  </a:outerShdw>
                </a:effectLst>
              </a:rPr>
              <a:t>Sector </a:t>
            </a:r>
            <a:r>
              <a:rPr lang="pt-BR" sz="3200" b="1" dirty="0" err="1">
                <a:solidFill>
                  <a:srgbClr val="AD8331"/>
                </a:solidFill>
                <a:effectLst>
                  <a:outerShdw blurRad="38100" dist="38100" dir="2700000" algn="tl">
                    <a:srgbClr val="000000">
                      <a:alpha val="43137"/>
                    </a:srgbClr>
                  </a:outerShdw>
                </a:effectLst>
              </a:rPr>
              <a:t>Numbers</a:t>
            </a:r>
            <a:endParaRPr lang="pt-BR" b="1" dirty="0">
              <a:solidFill>
                <a:srgbClr val="AD8331"/>
              </a:solidFill>
              <a:effectLst>
                <a:outerShdw blurRad="38100" dist="38100" dir="2700000" algn="tl">
                  <a:srgbClr val="000000">
                    <a:alpha val="43137"/>
                  </a:srgbClr>
                </a:outerShdw>
              </a:effectLst>
            </a:endParaRPr>
          </a:p>
        </p:txBody>
      </p:sp>
      <p:pic>
        <p:nvPicPr>
          <p:cNvPr id="9" name="Imagem 8" descr="Uma imagem contendo brinquedo&#10;&#10;Descrição gerada automaticamente">
            <a:extLst>
              <a:ext uri="{FF2B5EF4-FFF2-40B4-BE49-F238E27FC236}">
                <a16:creationId xmlns:a16="http://schemas.microsoft.com/office/drawing/2014/main" id="{B84F211B-0AC4-400C-BC43-6359B14F3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672" y="1281666"/>
            <a:ext cx="1288427" cy="1288427"/>
          </a:xfrm>
          <a:prstGeom prst="rect">
            <a:avLst/>
          </a:prstGeom>
        </p:spPr>
      </p:pic>
      <p:pic>
        <p:nvPicPr>
          <p:cNvPr id="10" name="Imagem 9">
            <a:extLst>
              <a:ext uri="{FF2B5EF4-FFF2-40B4-BE49-F238E27FC236}">
                <a16:creationId xmlns:a16="http://schemas.microsoft.com/office/drawing/2014/main" id="{CC7CB0C4-EF00-4F19-8D6D-409774CB2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25" y="1720473"/>
            <a:ext cx="3373788" cy="1630596"/>
          </a:xfrm>
          <a:prstGeom prst="rect">
            <a:avLst/>
          </a:prstGeom>
        </p:spPr>
      </p:pic>
      <p:sp>
        <p:nvSpPr>
          <p:cNvPr id="11" name="CaixaDeTexto 10">
            <a:extLst>
              <a:ext uri="{FF2B5EF4-FFF2-40B4-BE49-F238E27FC236}">
                <a16:creationId xmlns:a16="http://schemas.microsoft.com/office/drawing/2014/main" id="{247C4063-6E77-4057-8473-BD916D94E7ED}"/>
              </a:ext>
            </a:extLst>
          </p:cNvPr>
          <p:cNvSpPr txBox="1"/>
          <p:nvPr/>
        </p:nvSpPr>
        <p:spPr>
          <a:xfrm>
            <a:off x="16069" y="1788062"/>
            <a:ext cx="2001620" cy="646331"/>
          </a:xfrm>
          <a:prstGeom prst="rect">
            <a:avLst/>
          </a:prstGeom>
          <a:noFill/>
        </p:spPr>
        <p:txBody>
          <a:bodyPr wrap="square" rtlCol="0">
            <a:spAutoFit/>
          </a:bodyPr>
          <a:lstStyle/>
          <a:p>
            <a:pPr algn="ctr"/>
            <a:r>
              <a:rPr lang="pt-BR" b="1" dirty="0"/>
              <a:t>2.694 </a:t>
            </a:r>
          </a:p>
          <a:p>
            <a:pPr algn="ctr"/>
            <a:r>
              <a:rPr lang="pt-BR" b="1" dirty="0"/>
              <a:t>INDUSTRIES</a:t>
            </a:r>
          </a:p>
        </p:txBody>
      </p:sp>
      <p:sp>
        <p:nvSpPr>
          <p:cNvPr id="12" name="CaixaDeTexto 11">
            <a:extLst>
              <a:ext uri="{FF2B5EF4-FFF2-40B4-BE49-F238E27FC236}">
                <a16:creationId xmlns:a16="http://schemas.microsoft.com/office/drawing/2014/main" id="{F317E16C-AC50-4642-972E-B1145BB89E6B}"/>
              </a:ext>
            </a:extLst>
          </p:cNvPr>
          <p:cNvSpPr txBox="1"/>
          <p:nvPr/>
        </p:nvSpPr>
        <p:spPr>
          <a:xfrm>
            <a:off x="681416" y="3488921"/>
            <a:ext cx="3373788" cy="3108543"/>
          </a:xfrm>
          <a:prstGeom prst="rect">
            <a:avLst/>
          </a:prstGeom>
          <a:noFill/>
        </p:spPr>
        <p:txBody>
          <a:bodyPr wrap="square" rtlCol="0">
            <a:spAutoFit/>
          </a:bodyPr>
          <a:lstStyle/>
          <a:p>
            <a:pPr algn="just"/>
            <a:r>
              <a:rPr lang="en-US" sz="1400" dirty="0"/>
              <a:t>According to the survey, in 2018, there were 2,694 industries </a:t>
            </a:r>
            <a:r>
              <a:rPr lang="en-US" sz="1400" dirty="0" err="1"/>
              <a:t>authorised</a:t>
            </a:r>
            <a:r>
              <a:rPr lang="en-US" sz="1400" dirty="0"/>
              <a:t> to act in private security. The Southeast region concentrates most of them, 1,062 companies (39.4%). Then, the Northeast (593/22.0%), the South (527/19.6%), the Midwest (304/11.3%) appear and the North (208/7.7%)</a:t>
            </a:r>
            <a:r>
              <a:rPr lang="pt-BR" sz="1400" dirty="0"/>
              <a:t>. </a:t>
            </a:r>
          </a:p>
          <a:p>
            <a:pPr algn="just"/>
            <a:endParaRPr lang="pt-BR" sz="1400" dirty="0"/>
          </a:p>
          <a:p>
            <a:pPr algn="just"/>
            <a:r>
              <a:rPr lang="en-US" sz="1400" dirty="0"/>
              <a:t>Of all authorized industries, 296 are training courses. The number remained stable in relation to 2014, when there were 297 schools able to give the training course for </a:t>
            </a:r>
            <a:r>
              <a:rPr lang="en-US" sz="1400" dirty="0" err="1"/>
              <a:t>vigilants</a:t>
            </a:r>
            <a:r>
              <a:rPr lang="pt-BR" sz="1400" dirty="0"/>
              <a:t>.</a:t>
            </a:r>
          </a:p>
        </p:txBody>
      </p:sp>
      <p:sp>
        <p:nvSpPr>
          <p:cNvPr id="13" name="CaixaDeTexto 12">
            <a:extLst>
              <a:ext uri="{FF2B5EF4-FFF2-40B4-BE49-F238E27FC236}">
                <a16:creationId xmlns:a16="http://schemas.microsoft.com/office/drawing/2014/main" id="{A0E052BD-39AE-40A6-82F5-F2D763A6D53E}"/>
              </a:ext>
            </a:extLst>
          </p:cNvPr>
          <p:cNvSpPr txBox="1"/>
          <p:nvPr/>
        </p:nvSpPr>
        <p:spPr>
          <a:xfrm>
            <a:off x="5317921" y="3497074"/>
            <a:ext cx="3373788" cy="3108543"/>
          </a:xfrm>
          <a:prstGeom prst="rect">
            <a:avLst/>
          </a:prstGeom>
          <a:noFill/>
        </p:spPr>
        <p:txBody>
          <a:bodyPr wrap="square" rtlCol="0">
            <a:spAutoFit/>
          </a:bodyPr>
          <a:lstStyle/>
          <a:p>
            <a:pPr algn="just"/>
            <a:r>
              <a:rPr lang="en-US" sz="1400" dirty="0"/>
              <a:t>Currently, there are 553,905 jobs. Also in the number of workers the Southeast region leads. They are 272,224 (49.1%). In the Northeast are 111,893 (20.2%). The South has 84,538 workers (15.3%). Then the Midwest appears 53,841 (9.7%) and North 31,409 (5.7%)</a:t>
            </a:r>
            <a:r>
              <a:rPr lang="pt-BR" sz="1400" dirty="0"/>
              <a:t>.</a:t>
            </a:r>
          </a:p>
          <a:p>
            <a:pPr algn="just"/>
            <a:endParaRPr lang="pt-BR" sz="1400" dirty="0"/>
          </a:p>
          <a:p>
            <a:pPr algn="just"/>
            <a:r>
              <a:rPr lang="en-US" sz="1400" dirty="0"/>
              <a:t>Of the total number of workers, 476,000 are vigilant. The rest of the employees operate in other functions of the companies</a:t>
            </a:r>
            <a:r>
              <a:rPr lang="pt-BR" sz="1400" dirty="0"/>
              <a:t>. </a:t>
            </a:r>
          </a:p>
          <a:p>
            <a:pPr algn="just"/>
            <a:endParaRPr lang="pt-BR" sz="1400" dirty="0"/>
          </a:p>
          <a:p>
            <a:pPr algn="just"/>
            <a:r>
              <a:rPr lang="en-US" sz="1400" dirty="0"/>
              <a:t>Between 2014 and 2018, around 100,000 jobs were closed</a:t>
            </a:r>
            <a:r>
              <a:rPr lang="pt-BR" sz="1400" dirty="0"/>
              <a:t>.</a:t>
            </a:r>
          </a:p>
        </p:txBody>
      </p:sp>
      <p:pic>
        <p:nvPicPr>
          <p:cNvPr id="14" name="Imagem 13" descr="Uma imagem contendo brinquedo&#10;&#10;Descrição gerada automaticamente">
            <a:extLst>
              <a:ext uri="{FF2B5EF4-FFF2-40B4-BE49-F238E27FC236}">
                <a16:creationId xmlns:a16="http://schemas.microsoft.com/office/drawing/2014/main" id="{187E917B-F089-4D05-B60A-D3FD08EC7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514" y="1466140"/>
            <a:ext cx="1990057" cy="1990057"/>
          </a:xfrm>
          <a:prstGeom prst="rect">
            <a:avLst/>
          </a:prstGeom>
        </p:spPr>
      </p:pic>
      <p:pic>
        <p:nvPicPr>
          <p:cNvPr id="15" name="Imagem 14" descr="Uma imagem contendo brinquedo&#10;&#10;Descrição gerada automaticamente">
            <a:extLst>
              <a:ext uri="{FF2B5EF4-FFF2-40B4-BE49-F238E27FC236}">
                <a16:creationId xmlns:a16="http://schemas.microsoft.com/office/drawing/2014/main" id="{9FE892BC-0BE1-4F2B-8275-A4EA32B931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4190" y="1550869"/>
            <a:ext cx="1288427" cy="1288427"/>
          </a:xfrm>
          <a:prstGeom prst="rect">
            <a:avLst/>
          </a:prstGeom>
        </p:spPr>
      </p:pic>
      <p:sp>
        <p:nvSpPr>
          <p:cNvPr id="16" name="CaixaDeTexto 15">
            <a:extLst>
              <a:ext uri="{FF2B5EF4-FFF2-40B4-BE49-F238E27FC236}">
                <a16:creationId xmlns:a16="http://schemas.microsoft.com/office/drawing/2014/main" id="{9B447038-5A81-457C-B2F6-1C22C945330D}"/>
              </a:ext>
            </a:extLst>
          </p:cNvPr>
          <p:cNvSpPr txBox="1"/>
          <p:nvPr/>
        </p:nvSpPr>
        <p:spPr>
          <a:xfrm>
            <a:off x="6151777" y="2754567"/>
            <a:ext cx="2001620" cy="646331"/>
          </a:xfrm>
          <a:prstGeom prst="rect">
            <a:avLst/>
          </a:prstGeom>
          <a:noFill/>
        </p:spPr>
        <p:txBody>
          <a:bodyPr wrap="square" rtlCol="0">
            <a:spAutoFit/>
          </a:bodyPr>
          <a:lstStyle/>
          <a:p>
            <a:pPr algn="ctr"/>
            <a:r>
              <a:rPr lang="pt-BR" b="1" dirty="0"/>
              <a:t>553.905 </a:t>
            </a:r>
          </a:p>
          <a:p>
            <a:pPr algn="ctr"/>
            <a:r>
              <a:rPr lang="pt-BR" b="1" dirty="0"/>
              <a:t>WORKERS</a:t>
            </a:r>
          </a:p>
        </p:txBody>
      </p:sp>
      <p:sp>
        <p:nvSpPr>
          <p:cNvPr id="17" name="CaixaDeTexto 16">
            <a:extLst>
              <a:ext uri="{FF2B5EF4-FFF2-40B4-BE49-F238E27FC236}">
                <a16:creationId xmlns:a16="http://schemas.microsoft.com/office/drawing/2014/main" id="{8EB64A17-78C9-4D4B-99A0-1B372F3F4EC2}"/>
              </a:ext>
            </a:extLst>
          </p:cNvPr>
          <p:cNvSpPr txBox="1"/>
          <p:nvPr/>
        </p:nvSpPr>
        <p:spPr>
          <a:xfrm>
            <a:off x="4055204" y="6378848"/>
            <a:ext cx="1440160" cy="246221"/>
          </a:xfrm>
          <a:prstGeom prst="rect">
            <a:avLst/>
          </a:prstGeom>
          <a:noFill/>
        </p:spPr>
        <p:txBody>
          <a:bodyPr wrap="square" rtlCol="0">
            <a:spAutoFit/>
          </a:bodyPr>
          <a:lstStyle/>
          <a:p>
            <a:r>
              <a:rPr lang="pt-BR" sz="1000" dirty="0"/>
              <a:t>SOURCE: VI ESSEG</a:t>
            </a:r>
          </a:p>
        </p:txBody>
      </p:sp>
    </p:spTree>
    <p:extLst>
      <p:ext uri="{BB962C8B-B14F-4D97-AF65-F5344CB8AC3E}">
        <p14:creationId xmlns:p14="http://schemas.microsoft.com/office/powerpoint/2010/main" val="390674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82EC88E6-C7C1-42B8-999D-8CF6A7B2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4" name="CaixaDeTexto 3">
            <a:extLst>
              <a:ext uri="{FF2B5EF4-FFF2-40B4-BE49-F238E27FC236}">
                <a16:creationId xmlns:a16="http://schemas.microsoft.com/office/drawing/2014/main" id="{DAB1FFB5-009A-4D44-860D-85D40753406B}"/>
              </a:ext>
            </a:extLst>
          </p:cNvPr>
          <p:cNvSpPr txBox="1"/>
          <p:nvPr/>
        </p:nvSpPr>
        <p:spPr>
          <a:xfrm>
            <a:off x="6021038" y="5808747"/>
            <a:ext cx="1440160" cy="246221"/>
          </a:xfrm>
          <a:prstGeom prst="rect">
            <a:avLst/>
          </a:prstGeom>
          <a:noFill/>
        </p:spPr>
        <p:txBody>
          <a:bodyPr wrap="square" rtlCol="0">
            <a:spAutoFit/>
          </a:bodyPr>
          <a:lstStyle/>
          <a:p>
            <a:r>
              <a:rPr lang="pt-BR" sz="1000" dirty="0"/>
              <a:t>SOURCE: VI ESSEG</a:t>
            </a:r>
          </a:p>
        </p:txBody>
      </p:sp>
      <p:pic>
        <p:nvPicPr>
          <p:cNvPr id="5" name="Imagem 4">
            <a:extLst>
              <a:ext uri="{FF2B5EF4-FFF2-40B4-BE49-F238E27FC236}">
                <a16:creationId xmlns:a16="http://schemas.microsoft.com/office/drawing/2014/main" id="{806DFF3B-83DF-4AAF-B420-6CBCEECE5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0" y="1404883"/>
            <a:ext cx="3744416" cy="3744416"/>
          </a:xfrm>
          <a:prstGeom prst="rect">
            <a:avLst/>
          </a:prstGeom>
        </p:spPr>
      </p:pic>
      <p:sp>
        <p:nvSpPr>
          <p:cNvPr id="6" name="Seta: para Baixo 5">
            <a:extLst>
              <a:ext uri="{FF2B5EF4-FFF2-40B4-BE49-F238E27FC236}">
                <a16:creationId xmlns:a16="http://schemas.microsoft.com/office/drawing/2014/main" id="{25BD9210-0939-467F-AFA4-8B6CD81BB198}"/>
              </a:ext>
            </a:extLst>
          </p:cNvPr>
          <p:cNvSpPr/>
          <p:nvPr/>
        </p:nvSpPr>
        <p:spPr>
          <a:xfrm>
            <a:off x="1259632" y="4789259"/>
            <a:ext cx="1368152" cy="144016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E65D2177-4566-4F58-8BA6-A05FAD8AD877}"/>
              </a:ext>
            </a:extLst>
          </p:cNvPr>
          <p:cNvSpPr txBox="1"/>
          <p:nvPr/>
        </p:nvSpPr>
        <p:spPr>
          <a:xfrm>
            <a:off x="4716016" y="1961539"/>
            <a:ext cx="3960440" cy="3693319"/>
          </a:xfrm>
          <a:prstGeom prst="rect">
            <a:avLst/>
          </a:prstGeom>
          <a:noFill/>
        </p:spPr>
        <p:txBody>
          <a:bodyPr wrap="square" rtlCol="0">
            <a:spAutoFit/>
          </a:bodyPr>
          <a:lstStyle/>
          <a:p>
            <a:pPr algn="just"/>
            <a:r>
              <a:rPr lang="en-US" dirty="0"/>
              <a:t>Last year, security, surveillance, armed escort, cash in transit and training courses received for the services provided, according to estimates, R$ 33,767 billion. Nearly one billion less than in 2017, which had already registered drop compared to 2016</a:t>
            </a:r>
            <a:r>
              <a:rPr lang="pt-BR" dirty="0"/>
              <a:t>. </a:t>
            </a:r>
          </a:p>
          <a:p>
            <a:endParaRPr lang="pt-BR" dirty="0"/>
          </a:p>
          <a:p>
            <a:pPr algn="just"/>
            <a:r>
              <a:rPr lang="en-US" dirty="0"/>
              <a:t>It is important to emphasize that the values do not correspond to the profit. They also include expenses with salaries, taxes, social charges and other</a:t>
            </a:r>
            <a:r>
              <a:rPr lang="pt-BR" dirty="0"/>
              <a:t>.</a:t>
            </a:r>
          </a:p>
          <a:p>
            <a:endParaRPr lang="pt-BR" dirty="0"/>
          </a:p>
        </p:txBody>
      </p:sp>
      <p:sp>
        <p:nvSpPr>
          <p:cNvPr id="8" name="CaixaDeTexto 7">
            <a:extLst>
              <a:ext uri="{FF2B5EF4-FFF2-40B4-BE49-F238E27FC236}">
                <a16:creationId xmlns:a16="http://schemas.microsoft.com/office/drawing/2014/main" id="{F6DA8FEF-892F-4465-A4FF-D41EADE807A4}"/>
              </a:ext>
            </a:extLst>
          </p:cNvPr>
          <p:cNvSpPr txBox="1"/>
          <p:nvPr/>
        </p:nvSpPr>
        <p:spPr>
          <a:xfrm>
            <a:off x="4716016" y="1264114"/>
            <a:ext cx="3600400" cy="369332"/>
          </a:xfrm>
          <a:prstGeom prst="rect">
            <a:avLst/>
          </a:prstGeom>
          <a:noFill/>
        </p:spPr>
        <p:txBody>
          <a:bodyPr wrap="square" rtlCol="0">
            <a:spAutoFit/>
          </a:bodyPr>
          <a:lstStyle/>
          <a:p>
            <a:pPr algn="ctr"/>
            <a:r>
              <a:rPr lang="pt-BR" b="1" dirty="0" err="1"/>
              <a:t>Revenues</a:t>
            </a:r>
            <a:r>
              <a:rPr lang="pt-BR" b="1" dirty="0"/>
              <a:t> R$ 33,767 </a:t>
            </a:r>
            <a:r>
              <a:rPr lang="pt-BR" b="1" dirty="0" err="1"/>
              <a:t>billion</a:t>
            </a:r>
            <a:endParaRPr lang="pt-BR" b="1" dirty="0"/>
          </a:p>
        </p:txBody>
      </p:sp>
      <p:sp>
        <p:nvSpPr>
          <p:cNvPr id="10" name="Retângulo 9">
            <a:extLst>
              <a:ext uri="{FF2B5EF4-FFF2-40B4-BE49-F238E27FC236}">
                <a16:creationId xmlns:a16="http://schemas.microsoft.com/office/drawing/2014/main" id="{D8C3ED25-59CA-49A8-905D-4130E3F61F37}"/>
              </a:ext>
            </a:extLst>
          </p:cNvPr>
          <p:cNvSpPr/>
          <p:nvPr/>
        </p:nvSpPr>
        <p:spPr>
          <a:xfrm>
            <a:off x="319615" y="959548"/>
            <a:ext cx="5400600" cy="584775"/>
          </a:xfrm>
          <a:prstGeom prst="rect">
            <a:avLst/>
          </a:prstGeom>
        </p:spPr>
        <p:txBody>
          <a:bodyPr wrap="square">
            <a:spAutoFit/>
          </a:bodyPr>
          <a:lstStyle/>
          <a:p>
            <a:r>
              <a:rPr lang="pt-BR" sz="3200" b="1" dirty="0">
                <a:solidFill>
                  <a:srgbClr val="AD8331"/>
                </a:solidFill>
                <a:effectLst>
                  <a:outerShdw blurRad="38100" dist="38100" dir="2700000" algn="tl">
                    <a:srgbClr val="000000">
                      <a:alpha val="43137"/>
                    </a:srgbClr>
                  </a:outerShdw>
                </a:effectLst>
              </a:rPr>
              <a:t>Sector </a:t>
            </a:r>
            <a:r>
              <a:rPr lang="pt-BR" sz="3200" b="1" dirty="0" err="1">
                <a:solidFill>
                  <a:srgbClr val="AD8331"/>
                </a:solidFill>
                <a:effectLst>
                  <a:outerShdw blurRad="38100" dist="38100" dir="2700000" algn="tl">
                    <a:srgbClr val="000000">
                      <a:alpha val="43137"/>
                    </a:srgbClr>
                  </a:outerShdw>
                </a:effectLst>
              </a:rPr>
              <a:t>Numbers</a:t>
            </a:r>
            <a:endParaRPr lang="pt-BR" b="1" dirty="0">
              <a:solidFill>
                <a:srgbClr val="AD833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4530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82EC88E6-C7C1-42B8-999D-8CF6A7B2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 y="0"/>
            <a:ext cx="9166708" cy="6858000"/>
          </a:xfrm>
          <a:prstGeom prst="rect">
            <a:avLst/>
          </a:prstGeom>
        </p:spPr>
      </p:pic>
      <p:sp>
        <p:nvSpPr>
          <p:cNvPr id="10" name="Retângulo 9">
            <a:extLst>
              <a:ext uri="{FF2B5EF4-FFF2-40B4-BE49-F238E27FC236}">
                <a16:creationId xmlns:a16="http://schemas.microsoft.com/office/drawing/2014/main" id="{D8C3ED25-59CA-49A8-905D-4130E3F61F37}"/>
              </a:ext>
            </a:extLst>
          </p:cNvPr>
          <p:cNvSpPr/>
          <p:nvPr/>
        </p:nvSpPr>
        <p:spPr>
          <a:xfrm>
            <a:off x="319615" y="959548"/>
            <a:ext cx="5400600" cy="584775"/>
          </a:xfrm>
          <a:prstGeom prst="rect">
            <a:avLst/>
          </a:prstGeom>
        </p:spPr>
        <p:txBody>
          <a:bodyPr wrap="square">
            <a:spAutoFit/>
          </a:bodyPr>
          <a:lstStyle/>
          <a:p>
            <a:r>
              <a:rPr lang="pt-BR" sz="3200" b="1" dirty="0">
                <a:solidFill>
                  <a:srgbClr val="AD8331"/>
                </a:solidFill>
                <a:effectLst>
                  <a:outerShdw blurRad="38100" dist="38100" dir="2700000" algn="tl">
                    <a:srgbClr val="000000">
                      <a:alpha val="43137"/>
                    </a:srgbClr>
                  </a:outerShdw>
                </a:effectLst>
              </a:rPr>
              <a:t>Sector </a:t>
            </a:r>
            <a:r>
              <a:rPr lang="pt-BR" sz="3200" b="1" dirty="0" err="1">
                <a:solidFill>
                  <a:srgbClr val="AD8331"/>
                </a:solidFill>
                <a:effectLst>
                  <a:outerShdw blurRad="38100" dist="38100" dir="2700000" algn="tl">
                    <a:srgbClr val="000000">
                      <a:alpha val="43137"/>
                    </a:srgbClr>
                  </a:outerShdw>
                </a:effectLst>
              </a:rPr>
              <a:t>Numbers</a:t>
            </a:r>
            <a:endParaRPr lang="pt-BR" b="1" dirty="0">
              <a:solidFill>
                <a:srgbClr val="AD8331"/>
              </a:solidFill>
              <a:effectLst>
                <a:outerShdw blurRad="38100" dist="38100" dir="2700000" algn="tl">
                  <a:srgbClr val="000000">
                    <a:alpha val="43137"/>
                  </a:srgbClr>
                </a:outerShdw>
              </a:effectLst>
            </a:endParaRPr>
          </a:p>
        </p:txBody>
      </p:sp>
      <p:sp>
        <p:nvSpPr>
          <p:cNvPr id="11" name="CaixaDeTexto 10">
            <a:extLst>
              <a:ext uri="{FF2B5EF4-FFF2-40B4-BE49-F238E27FC236}">
                <a16:creationId xmlns:a16="http://schemas.microsoft.com/office/drawing/2014/main" id="{918E18FA-3813-409A-9243-63FA55AFF7ED}"/>
              </a:ext>
            </a:extLst>
          </p:cNvPr>
          <p:cNvSpPr txBox="1"/>
          <p:nvPr/>
        </p:nvSpPr>
        <p:spPr>
          <a:xfrm>
            <a:off x="2059860" y="2153844"/>
            <a:ext cx="2001620" cy="923330"/>
          </a:xfrm>
          <a:prstGeom prst="rect">
            <a:avLst/>
          </a:prstGeom>
          <a:noFill/>
        </p:spPr>
        <p:txBody>
          <a:bodyPr wrap="square" rtlCol="0">
            <a:spAutoFit/>
          </a:bodyPr>
          <a:lstStyle/>
          <a:p>
            <a:pPr algn="ctr"/>
            <a:r>
              <a:rPr lang="pt-BR" b="1" dirty="0"/>
              <a:t>STRONG-CARS</a:t>
            </a:r>
          </a:p>
          <a:p>
            <a:pPr algn="ctr"/>
            <a:r>
              <a:rPr lang="pt-BR" b="1" dirty="0"/>
              <a:t>4.726</a:t>
            </a:r>
          </a:p>
          <a:p>
            <a:pPr algn="ctr"/>
            <a:endParaRPr lang="pt-BR" b="1" dirty="0"/>
          </a:p>
        </p:txBody>
      </p:sp>
      <p:sp>
        <p:nvSpPr>
          <p:cNvPr id="12" name="CaixaDeTexto 11">
            <a:extLst>
              <a:ext uri="{FF2B5EF4-FFF2-40B4-BE49-F238E27FC236}">
                <a16:creationId xmlns:a16="http://schemas.microsoft.com/office/drawing/2014/main" id="{399A447E-98A1-477E-9C50-093F1532D7B8}"/>
              </a:ext>
            </a:extLst>
          </p:cNvPr>
          <p:cNvSpPr txBox="1"/>
          <p:nvPr/>
        </p:nvSpPr>
        <p:spPr>
          <a:xfrm>
            <a:off x="467544" y="3970756"/>
            <a:ext cx="3373788" cy="1815882"/>
          </a:xfrm>
          <a:prstGeom prst="rect">
            <a:avLst/>
          </a:prstGeom>
          <a:noFill/>
        </p:spPr>
        <p:txBody>
          <a:bodyPr wrap="square" rtlCol="0">
            <a:spAutoFit/>
          </a:bodyPr>
          <a:lstStyle/>
          <a:p>
            <a:pPr algn="just"/>
            <a:r>
              <a:rPr lang="en-US" sz="1400" dirty="0"/>
              <a:t>In the private security segment there are 4,726 strong cars. Still in the cash in transit are used 826 light cars. In the armed escort are used 3,620 cars. There are still other 6,125 vehicles employed in the segment</a:t>
            </a:r>
            <a:r>
              <a:rPr lang="pt-BR" sz="1400" dirty="0"/>
              <a:t>. </a:t>
            </a:r>
          </a:p>
          <a:p>
            <a:pPr algn="just"/>
            <a:endParaRPr lang="pt-BR" sz="1400" dirty="0"/>
          </a:p>
          <a:p>
            <a:pPr algn="just"/>
            <a:r>
              <a:rPr lang="en-US" sz="1400" dirty="0"/>
              <a:t>In all cases there was an increase of 2017 to 2018</a:t>
            </a:r>
            <a:r>
              <a:rPr lang="pt-BR" sz="1400" dirty="0"/>
              <a:t>.</a:t>
            </a:r>
          </a:p>
        </p:txBody>
      </p:sp>
      <p:sp>
        <p:nvSpPr>
          <p:cNvPr id="13" name="CaixaDeTexto 12">
            <a:extLst>
              <a:ext uri="{FF2B5EF4-FFF2-40B4-BE49-F238E27FC236}">
                <a16:creationId xmlns:a16="http://schemas.microsoft.com/office/drawing/2014/main" id="{B06002A4-B794-498F-988F-1CB146EA713F}"/>
              </a:ext>
            </a:extLst>
          </p:cNvPr>
          <p:cNvSpPr txBox="1"/>
          <p:nvPr/>
        </p:nvSpPr>
        <p:spPr>
          <a:xfrm>
            <a:off x="4989444" y="3945168"/>
            <a:ext cx="3373788" cy="2246769"/>
          </a:xfrm>
          <a:prstGeom prst="rect">
            <a:avLst/>
          </a:prstGeom>
          <a:noFill/>
        </p:spPr>
        <p:txBody>
          <a:bodyPr wrap="square" rtlCol="0">
            <a:spAutoFit/>
          </a:bodyPr>
          <a:lstStyle/>
          <a:p>
            <a:pPr algn="just"/>
            <a:r>
              <a:rPr lang="en-US" sz="1400" dirty="0"/>
              <a:t>In 2018, the average readjustment of the salaries of the </a:t>
            </a:r>
            <a:r>
              <a:rPr lang="en-US" sz="1400" dirty="0" err="1"/>
              <a:t>vigilants</a:t>
            </a:r>
            <a:r>
              <a:rPr lang="en-US" sz="1400" dirty="0"/>
              <a:t> was 2.43%. The value is below inflation (3.39%). However, since 2014 workers had a real gain of 7.32%</a:t>
            </a:r>
            <a:r>
              <a:rPr lang="pt-BR" sz="1400" dirty="0"/>
              <a:t>.</a:t>
            </a:r>
          </a:p>
          <a:p>
            <a:pPr algn="just"/>
            <a:endParaRPr lang="pt-BR" sz="1400" dirty="0"/>
          </a:p>
          <a:p>
            <a:pPr algn="just"/>
            <a:r>
              <a:rPr lang="en-US" sz="1400" dirty="0"/>
              <a:t>The average salary is R $2,139.8. The value is 25.7% higher than the amount paid in 2014. In addition, 55% of workers receive between 2 and 3 minimum wages</a:t>
            </a:r>
            <a:r>
              <a:rPr lang="pt-BR" sz="1400" dirty="0"/>
              <a:t>. </a:t>
            </a:r>
          </a:p>
        </p:txBody>
      </p:sp>
      <p:sp>
        <p:nvSpPr>
          <p:cNvPr id="14" name="CaixaDeTexto 13">
            <a:extLst>
              <a:ext uri="{FF2B5EF4-FFF2-40B4-BE49-F238E27FC236}">
                <a16:creationId xmlns:a16="http://schemas.microsoft.com/office/drawing/2014/main" id="{6CE10C86-29F7-465D-9E1A-98BAAD72CE82}"/>
              </a:ext>
            </a:extLst>
          </p:cNvPr>
          <p:cNvSpPr txBox="1"/>
          <p:nvPr/>
        </p:nvSpPr>
        <p:spPr>
          <a:xfrm>
            <a:off x="6821062" y="2159489"/>
            <a:ext cx="2001620" cy="646331"/>
          </a:xfrm>
          <a:prstGeom prst="rect">
            <a:avLst/>
          </a:prstGeom>
          <a:noFill/>
        </p:spPr>
        <p:txBody>
          <a:bodyPr wrap="square" rtlCol="0">
            <a:spAutoFit/>
          </a:bodyPr>
          <a:lstStyle/>
          <a:p>
            <a:pPr algn="ctr"/>
            <a:r>
              <a:rPr lang="pt-BR" b="1" dirty="0"/>
              <a:t>AVERAGE SALARY R$ 2.139</a:t>
            </a:r>
          </a:p>
        </p:txBody>
      </p:sp>
      <p:sp>
        <p:nvSpPr>
          <p:cNvPr id="15" name="CaixaDeTexto 14">
            <a:extLst>
              <a:ext uri="{FF2B5EF4-FFF2-40B4-BE49-F238E27FC236}">
                <a16:creationId xmlns:a16="http://schemas.microsoft.com/office/drawing/2014/main" id="{D2798A36-C196-4356-A311-FD6C45C64481}"/>
              </a:ext>
            </a:extLst>
          </p:cNvPr>
          <p:cNvSpPr txBox="1"/>
          <p:nvPr/>
        </p:nvSpPr>
        <p:spPr>
          <a:xfrm>
            <a:off x="6012160" y="6263945"/>
            <a:ext cx="1440160" cy="246221"/>
          </a:xfrm>
          <a:prstGeom prst="rect">
            <a:avLst/>
          </a:prstGeom>
          <a:noFill/>
        </p:spPr>
        <p:txBody>
          <a:bodyPr wrap="square" rtlCol="0">
            <a:spAutoFit/>
          </a:bodyPr>
          <a:lstStyle/>
          <a:p>
            <a:r>
              <a:rPr lang="pt-BR" sz="1000" dirty="0"/>
              <a:t>SOURCE: VI ESSEG</a:t>
            </a:r>
          </a:p>
        </p:txBody>
      </p:sp>
      <p:pic>
        <p:nvPicPr>
          <p:cNvPr id="16" name="Imagem 15">
            <a:extLst>
              <a:ext uri="{FF2B5EF4-FFF2-40B4-BE49-F238E27FC236}">
                <a16:creationId xmlns:a16="http://schemas.microsoft.com/office/drawing/2014/main" id="{ECB01C34-4B6F-4C08-BADC-FA7DDB555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35" y="1904375"/>
            <a:ext cx="1839290" cy="1839290"/>
          </a:xfrm>
          <a:prstGeom prst="rect">
            <a:avLst/>
          </a:prstGeom>
        </p:spPr>
      </p:pic>
      <p:pic>
        <p:nvPicPr>
          <p:cNvPr id="17" name="Imagem 16">
            <a:extLst>
              <a:ext uri="{FF2B5EF4-FFF2-40B4-BE49-F238E27FC236}">
                <a16:creationId xmlns:a16="http://schemas.microsoft.com/office/drawing/2014/main" id="{246A9F49-711D-44C1-A19E-1535650280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8839" y="1748593"/>
            <a:ext cx="2067079" cy="2067079"/>
          </a:xfrm>
          <a:prstGeom prst="rect">
            <a:avLst/>
          </a:prstGeom>
        </p:spPr>
      </p:pic>
    </p:spTree>
    <p:extLst>
      <p:ext uri="{BB962C8B-B14F-4D97-AF65-F5344CB8AC3E}">
        <p14:creationId xmlns:p14="http://schemas.microsoft.com/office/powerpoint/2010/main" val="167032299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TotalTime>
  <Words>1685</Words>
  <Application>Microsoft Office PowerPoint</Application>
  <PresentationFormat>Apresentação na tela (4:3)</PresentationFormat>
  <Paragraphs>175</Paragraphs>
  <Slides>24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24</vt:i4>
      </vt:variant>
    </vt:vector>
  </HeadingPairs>
  <TitlesOfParts>
    <vt:vector size="30" baseType="lpstr">
      <vt:lpstr>Arial</vt:lpstr>
      <vt:lpstr>Calibri</vt:lpstr>
      <vt:lpstr>Calibri Light</vt:lpstr>
      <vt:lpstr>Wingdings</vt:lpstr>
      <vt:lpstr>Wingdings 3</vt:lpstr>
      <vt:lpstr>Tema do Office</vt:lpstr>
      <vt:lpstr>PRIVATE SECURITY IN BRAZIL: STRUCTURE, SCOPE AND  UNION ORGANIZATION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Luís Augusto</dc:creator>
  <cp:lastModifiedBy>Ana Paula dos Santos Queiroga Queiroga</cp:lastModifiedBy>
  <cp:revision>39</cp:revision>
  <dcterms:created xsi:type="dcterms:W3CDTF">2019-06-29T17:57:37Z</dcterms:created>
  <dcterms:modified xsi:type="dcterms:W3CDTF">2019-07-01T01:54:41Z</dcterms:modified>
</cp:coreProperties>
</file>